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311" r:id="rId3"/>
    <p:sldId id="312" r:id="rId4"/>
    <p:sldId id="329" r:id="rId5"/>
    <p:sldId id="267" r:id="rId6"/>
    <p:sldId id="330" r:id="rId7"/>
    <p:sldId id="331" r:id="rId8"/>
    <p:sldId id="332" r:id="rId9"/>
    <p:sldId id="333" r:id="rId10"/>
    <p:sldId id="334" r:id="rId11"/>
    <p:sldId id="342" r:id="rId12"/>
    <p:sldId id="343" r:id="rId13"/>
    <p:sldId id="337" r:id="rId14"/>
    <p:sldId id="335" r:id="rId15"/>
    <p:sldId id="336" r:id="rId16"/>
    <p:sldId id="339" r:id="rId17"/>
    <p:sldId id="338" r:id="rId18"/>
    <p:sldId id="341" r:id="rId19"/>
    <p:sldId id="340" r:id="rId20"/>
    <p:sldId id="281" r:id="rId21"/>
    <p:sldId id="283" r:id="rId22"/>
    <p:sldId id="300" r:id="rId23"/>
    <p:sldId id="284" r:id="rId24"/>
    <p:sldId id="285" r:id="rId25"/>
    <p:sldId id="297" r:id="rId26"/>
    <p:sldId id="288" r:id="rId27"/>
    <p:sldId id="298" r:id="rId28"/>
    <p:sldId id="299" r:id="rId29"/>
    <p:sldId id="289" r:id="rId30"/>
    <p:sldId id="290" r:id="rId31"/>
    <p:sldId id="307" r:id="rId32"/>
    <p:sldId id="293" r:id="rId33"/>
    <p:sldId id="309" r:id="rId34"/>
    <p:sldId id="294" r:id="rId35"/>
    <p:sldId id="318" r:id="rId36"/>
    <p:sldId id="295" r:id="rId37"/>
    <p:sldId id="324" r:id="rId38"/>
    <p:sldId id="326" r:id="rId39"/>
    <p:sldId id="296" r:id="rId40"/>
    <p:sldId id="275" r:id="rId41"/>
    <p:sldId id="328" r:id="rId42"/>
    <p:sldId id="327" r:id="rId43"/>
    <p:sldId id="302" r:id="rId44"/>
    <p:sldId id="303" r:id="rId45"/>
    <p:sldId id="304" r:id="rId46"/>
    <p:sldId id="305" r:id="rId47"/>
    <p:sldId id="313" r:id="rId48"/>
    <p:sldId id="314" r:id="rId49"/>
    <p:sldId id="315" r:id="rId50"/>
    <p:sldId id="316" r:id="rId51"/>
    <p:sldId id="317" r:id="rId52"/>
    <p:sldId id="319" r:id="rId53"/>
    <p:sldId id="320" r:id="rId54"/>
    <p:sldId id="321" r:id="rId55"/>
    <p:sldId id="322" r:id="rId56"/>
    <p:sldId id="323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663300"/>
    <a:srgbClr val="6600CC"/>
    <a:srgbClr val="000099"/>
    <a:srgbClr val="006600"/>
    <a:srgbClr val="008000"/>
    <a:srgbClr val="FF00FF"/>
    <a:srgbClr val="CC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4" Type="http://schemas.openxmlformats.org/officeDocument/2006/relationships/image" Target="../media/image1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017A8-B7B4-4E99-933C-A8FE53A2E5AE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4F0B7-BE69-4427-8F3C-7EB0865F40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3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5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56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3188" y="1143000"/>
            <a:ext cx="4111625" cy="3084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메인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그림 15" descr="메인_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1" y="0"/>
            <a:ext cx="9142858" cy="1247619"/>
          </a:xfrm>
          <a:prstGeom prst="rect">
            <a:avLst/>
          </a:prstGeom>
        </p:spPr>
      </p:pic>
      <p:pic>
        <p:nvPicPr>
          <p:cNvPr id="17" name="그림 16" descr="메인_2.png"/>
          <p:cNvPicPr>
            <a:picLocks noChangeAspect="1"/>
          </p:cNvPicPr>
          <p:nvPr userDrawn="1"/>
        </p:nvPicPr>
        <p:blipFill>
          <a:blip r:embed="rId4" cstate="print"/>
          <a:srcRect t="13251" b="73099"/>
          <a:stretch>
            <a:fillRect/>
          </a:stretch>
        </p:blipFill>
        <p:spPr>
          <a:xfrm>
            <a:off x="0" y="908720"/>
            <a:ext cx="9144000" cy="936104"/>
          </a:xfrm>
          <a:prstGeom prst="rect">
            <a:avLst/>
          </a:prstGeom>
        </p:spPr>
      </p:pic>
      <p:pic>
        <p:nvPicPr>
          <p:cNvPr id="18" name="그림 17" descr="메인_3.png"/>
          <p:cNvPicPr>
            <a:picLocks noChangeAspect="1"/>
          </p:cNvPicPr>
          <p:nvPr userDrawn="1"/>
        </p:nvPicPr>
        <p:blipFill>
          <a:blip r:embed="rId5" cstate="print"/>
          <a:srcRect t="23750" b="65750"/>
          <a:stretch>
            <a:fillRect/>
          </a:stretch>
        </p:blipFill>
        <p:spPr>
          <a:xfrm>
            <a:off x="0" y="1628800"/>
            <a:ext cx="9144000" cy="7200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780928"/>
            <a:ext cx="6552728" cy="129614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400" b="1" kern="1200" cap="none" spc="0" baseline="0" dirty="0">
                <a:ln>
                  <a:noFill/>
                </a:ln>
                <a:solidFill>
                  <a:srgbClr val="353D47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pic>
        <p:nvPicPr>
          <p:cNvPr id="19" name="그림 18" descr="메인_5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71" y="5372286"/>
            <a:ext cx="9142858" cy="1485714"/>
          </a:xfrm>
          <a:prstGeom prst="rect">
            <a:avLst/>
          </a:prstGeom>
        </p:spPr>
      </p:pic>
      <p:pic>
        <p:nvPicPr>
          <p:cNvPr id="20" name="그림 19" descr="메인_4.png"/>
          <p:cNvPicPr>
            <a:picLocks noChangeAspect="1"/>
          </p:cNvPicPr>
          <p:nvPr userDrawn="1"/>
        </p:nvPicPr>
        <p:blipFill>
          <a:blip r:embed="rId7" cstate="print"/>
          <a:srcRect t="68900" b="17450"/>
          <a:stretch>
            <a:fillRect/>
          </a:stretch>
        </p:blipFill>
        <p:spPr>
          <a:xfrm>
            <a:off x="0" y="4725144"/>
            <a:ext cx="9144000" cy="936104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8386" y="3861048"/>
            <a:ext cx="4536504" cy="504056"/>
          </a:xfrm>
        </p:spPr>
        <p:txBody>
          <a:bodyPr>
            <a:normAutofit/>
          </a:bodyPr>
          <a:lstStyle>
            <a:lvl1pPr marL="0" indent="0" algn="l">
              <a:buNone/>
              <a:defRPr sz="1000" b="0" cap="none" spc="0">
                <a:ln>
                  <a:noFill/>
                </a:ln>
                <a:solidFill>
                  <a:srgbClr val="353D47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96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목차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그림 11" descr="목차_2.png"/>
          <p:cNvPicPr>
            <a:picLocks noChangeAspect="1"/>
          </p:cNvPicPr>
          <p:nvPr userDrawn="1"/>
        </p:nvPicPr>
        <p:blipFill>
          <a:blip r:embed="rId3" cstate="print"/>
          <a:srcRect t="13250" b="74150"/>
          <a:stretch>
            <a:fillRect/>
          </a:stretch>
        </p:blipFill>
        <p:spPr>
          <a:xfrm>
            <a:off x="0" y="908720"/>
            <a:ext cx="9144000" cy="864096"/>
          </a:xfrm>
          <a:prstGeom prst="rect">
            <a:avLst/>
          </a:prstGeom>
        </p:spPr>
      </p:pic>
      <p:pic>
        <p:nvPicPr>
          <p:cNvPr id="13" name="그림 12" descr="목차_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71" y="0"/>
            <a:ext cx="9142858" cy="14761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53752"/>
            <a:ext cx="6408712" cy="1143000"/>
          </a:xfrm>
          <a:ln w="952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cap="none" spc="0" dirty="0">
                <a:ln>
                  <a:noFill/>
                </a:ln>
                <a:solidFill>
                  <a:srgbClr val="353D47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73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그림 11" descr="간지_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1" y="0"/>
            <a:ext cx="9142858" cy="35333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921396"/>
            <a:ext cx="5770984" cy="1143000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cap="none" spc="0" dirty="0">
                <a:ln>
                  <a:noFill/>
                </a:ln>
                <a:solidFill>
                  <a:srgbClr val="353D47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97521" y="2924944"/>
            <a:ext cx="4032448" cy="504056"/>
          </a:xfrm>
        </p:spPr>
        <p:txBody>
          <a:bodyPr>
            <a:normAutofit/>
          </a:bodyPr>
          <a:lstStyle>
            <a:lvl1pPr marL="0" indent="0" algn="l">
              <a:buNone/>
              <a:defRPr sz="1000" b="0" cap="none" spc="0">
                <a:ln>
                  <a:noFill/>
                </a:ln>
                <a:solidFill>
                  <a:srgbClr val="353D47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15" name="그림 14" descr="간지_2.png"/>
          <p:cNvPicPr>
            <a:picLocks noChangeAspect="1"/>
          </p:cNvPicPr>
          <p:nvPr userDrawn="1"/>
        </p:nvPicPr>
        <p:blipFill>
          <a:blip r:embed="rId4" cstate="print"/>
          <a:srcRect t="48950" b="38450"/>
          <a:stretch>
            <a:fillRect/>
          </a:stretch>
        </p:blipFill>
        <p:spPr>
          <a:xfrm>
            <a:off x="0" y="3356992"/>
            <a:ext cx="9144000" cy="864096"/>
          </a:xfrm>
          <a:prstGeom prst="rect">
            <a:avLst/>
          </a:prstGeom>
        </p:spPr>
      </p:pic>
      <p:pic>
        <p:nvPicPr>
          <p:cNvPr id="16" name="그림 15" descr="간지_3.png"/>
          <p:cNvPicPr>
            <a:picLocks noChangeAspect="1"/>
          </p:cNvPicPr>
          <p:nvPr userDrawn="1"/>
        </p:nvPicPr>
        <p:blipFill>
          <a:blip r:embed="rId5" cstate="print"/>
          <a:srcRect t="56300" b="32150"/>
          <a:stretch>
            <a:fillRect/>
          </a:stretch>
        </p:blipFill>
        <p:spPr>
          <a:xfrm>
            <a:off x="0" y="3861048"/>
            <a:ext cx="9144000" cy="792088"/>
          </a:xfrm>
          <a:prstGeom prst="rect">
            <a:avLst/>
          </a:prstGeom>
        </p:spPr>
      </p:pic>
      <p:pic>
        <p:nvPicPr>
          <p:cNvPr id="19" name="그림 18" descr="간지_4.png"/>
          <p:cNvPicPr>
            <a:picLocks noChangeAspect="1"/>
          </p:cNvPicPr>
          <p:nvPr userDrawn="1"/>
        </p:nvPicPr>
        <p:blipFill>
          <a:blip r:embed="rId6" cstate="print"/>
          <a:srcRect t="62600" b="23750"/>
          <a:stretch>
            <a:fillRect/>
          </a:stretch>
        </p:blipFill>
        <p:spPr>
          <a:xfrm>
            <a:off x="0" y="4293096"/>
            <a:ext cx="914400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13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9" name="그림 8" descr="속지_상단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1" y="0"/>
            <a:ext cx="9142858" cy="9619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4624"/>
            <a:ext cx="5904656" cy="92211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600" b="1" kern="1200" cap="none" spc="0" dirty="0">
                <a:ln>
                  <a:noFill/>
                </a:ln>
                <a:solidFill>
                  <a:srgbClr val="3D4753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1268760"/>
            <a:ext cx="7488832" cy="45259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0" name="그림 9" descr="속지_하단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71" y="6762762"/>
            <a:ext cx="9142858" cy="95238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48264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59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</p:spPr>
      </p:pic>
      <p:pic>
        <p:nvPicPr>
          <p:cNvPr id="9" name="그림 8" descr="속지_상단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1" y="0"/>
            <a:ext cx="9142858" cy="961905"/>
          </a:xfrm>
          <a:prstGeom prst="rect">
            <a:avLst/>
          </a:prstGeom>
        </p:spPr>
      </p:pic>
      <p:pic>
        <p:nvPicPr>
          <p:cNvPr id="10" name="그림 9" descr="속지_하단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71" y="6762762"/>
            <a:ext cx="9142858" cy="95238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467544" y="44624"/>
            <a:ext cx="5904656" cy="92211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600" b="0" kern="1200" cap="none" spc="0" dirty="0">
                <a:ln>
                  <a:noFill/>
                </a:ln>
                <a:solidFill>
                  <a:srgbClr val="3D4753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48264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4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속지_상단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71" y="0"/>
            <a:ext cx="9142858" cy="692695"/>
          </a:xfrm>
          <a:prstGeom prst="rect">
            <a:avLst/>
          </a:prstGeom>
        </p:spPr>
      </p:pic>
      <p:pic>
        <p:nvPicPr>
          <p:cNvPr id="10" name="그림 9" descr="속지_하단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1" y="6762762"/>
            <a:ext cx="9142858" cy="95238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475708" y="69117"/>
            <a:ext cx="5904656" cy="57606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0" kern="1200" cap="none" spc="0" dirty="0">
                <a:ln>
                  <a:noFill/>
                </a:ln>
                <a:solidFill>
                  <a:srgbClr val="3D4753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48264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4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isvomf6cvKAhVD56YKHXuDAVUQjRwIBw&amp;url=http://www.ilbe.com/7332947876&amp;psig=AFQjCNGcE48czFTfFKt71NCYzsNVJIT8Mg&amp;ust=145404696219253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jnu-OU7fHMAhWDspQKHRKxAcIQjRwIBw&amp;url=http://www.ucl.ac.uk/EarthSci/people/lidunka/GEOL2014/Geophysics3%20-%20Elasticity%20and%20EoS/Old%20files/GEOL%20C365%20Lecture%202%20Elastic%20Properties%20of%20Crystal%20Structures.htm&amp;bvm=bv.122676328,d.dGo&amp;psig=AFQjCNEd4U4T72jCcrpmEdVT50ENmZMXDg&amp;ust=1464149747064457" TargetMode="External"/><Relationship Id="rId3" Type="http://schemas.openxmlformats.org/officeDocument/2006/relationships/image" Target="../media/image91.png"/><Relationship Id="rId7" Type="http://schemas.openxmlformats.org/officeDocument/2006/relationships/image" Target="../media/image9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google.co.kr/url?sa=i&amp;rct=j&amp;q=&amp;esrc=s&amp;source=images&amp;cd=&amp;cad=rja&amp;uact=8&amp;ved=0ahUKEwiP45_Q7PHMAhVJKZQKHfP7CgAQjRwIBw&amp;url=http://www.corrosionclinic.com/corrosion_online_lectures/ME303L02.HTM&amp;psig=AFQjCNGjDfvuzdeUX08H7OsOx88oYzI7rg&amp;ust=1464149607304961" TargetMode="External"/><Relationship Id="rId5" Type="http://schemas.openxmlformats.org/officeDocument/2006/relationships/image" Target="../media/image93.jpeg"/><Relationship Id="rId4" Type="http://schemas.openxmlformats.org/officeDocument/2006/relationships/image" Target="../media/image92.png"/><Relationship Id="rId9" Type="http://schemas.openxmlformats.org/officeDocument/2006/relationships/image" Target="../media/image95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9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0.w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9.wmf"/><Relationship Id="rId5" Type="http://schemas.openxmlformats.org/officeDocument/2006/relationships/image" Target="../media/image106.wmf"/><Relationship Id="rId15" Type="http://schemas.openxmlformats.org/officeDocument/2006/relationships/image" Target="../media/image111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8.wmf"/><Relationship Id="rId1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google.co.kr/url?sa=i&amp;rct=j&amp;q=&amp;esrc=s&amp;source=images&amp;cd=&amp;cad=rja&amp;uact=8&amp;ved=0ahUKEwjRioWukdbKAhUnHqYKHebbBBsQjRwIBw&amp;url=http://www.chem.wisc.edu/areas/reich/chem547/4-pericyclic%7b01%7d.htm&amp;psig=AFQjCNEt40fnoFmtc1NLwiq7-tE-8wGjQQ&amp;ust=1454401162470735" TargetMode="External"/><Relationship Id="rId5" Type="http://schemas.openxmlformats.org/officeDocument/2006/relationships/image" Target="../media/image114.gif"/><Relationship Id="rId4" Type="http://schemas.openxmlformats.org/officeDocument/2006/relationships/hyperlink" Target="http://www.google.co.kr/url?sa=i&amp;rct=j&amp;q=&amp;esrc=s&amp;source=images&amp;cd=&amp;cad=rja&amp;uact=8&amp;ved=0ahUKEwjRioWukdbKAhUnHqYKHebbBBsQjRwIBw&amp;url=http://chemistry.umeche.maine.edu/Modeling/lcao.html&amp;psig=AFQjCNEt40fnoFmtc1NLwiq7-tE-8wGjQQ&amp;ust=1454401162470735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hyperlink" Target="https://www.google.co.kr/url?sa=i&amp;rct=j&amp;q=&amp;esrc=s&amp;source=images&amp;cd=&amp;cad=rja&amp;uact=8&amp;ved=0ahUKEwio_d_sj9bKAhWCGqYKHSRzCWsQjRwIBw&amp;url=https://en.wikipedia.org/wiki/Pseudopotential&amp;psig=AFQjCNFabSeysBarFcgXYxNNBqUy1CuLwg&amp;ust=1454400911086799" TargetMode="External"/><Relationship Id="rId7" Type="http://schemas.openxmlformats.org/officeDocument/2006/relationships/hyperlink" Target="http://www.google.co.kr/url?sa=i&amp;rct=j&amp;q=&amp;esrc=s&amp;source=images&amp;cd=&amp;cad=rja&amp;uact=8&amp;ved=0ahUKEwinhtfrktbKAhWi2KYKHQvNAcQQjRwIBw&amp;url=http://chemistry.tutorvista.com/inorganic-chemistry/crystal-structure.html&amp;psig=AFQjCNGpzcnqgG_nfPWXV05VoNFFOVQtjw&amp;ust=145440170694948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gif"/><Relationship Id="rId5" Type="http://schemas.openxmlformats.org/officeDocument/2006/relationships/hyperlink" Target="http://www.google.co.kr/url?sa=i&amp;rct=j&amp;q=&amp;esrc=s&amp;source=images&amp;cd=&amp;cad=rja&amp;uact=8&amp;ved=0ahUKEwirktbLktbKAhVk36YKHT7HCc0QjRwIBw&amp;url=http://www.acs.psu.edu/drussell/Demos/EvanescentWaves/EvanescentWaves.html&amp;psig=AFQjCNFtAFiGWvjgr8boR5djWpzgFjhijg&amp;ust=1454401630414774" TargetMode="External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jd94i66svKAhUGJaYKHb7TDaEQjRwIBw&amp;url=http://www.slideshare.net/danglbl/using-mongodb-for-materials-discovery&amp;psig=AFQjCNF-0NUgweCkLDhvP_ImBmeV4uguZQ&amp;ust=1454047142344507" TargetMode="External"/><Relationship Id="rId3" Type="http://schemas.openxmlformats.org/officeDocument/2006/relationships/hyperlink" Target="http://www.google.co.kr/url?sa=i&amp;rct=j&amp;q=&amp;esrc=s&amp;source=images&amp;cd=&amp;cad=rja&amp;uact=8&amp;ved=0ahUKEwjpzpLc6cvKAhVHJaYKHdQ_A-sQjRwIBw&amp;url=http://www.tms.org/meetings/2013/ICME2013/&amp;bvm=bv.112766941,d.dGY&amp;psig=AFQjCNEjE5c3qh5BwwaqunX5YxsSmNN11w&amp;ust=1454047098980900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hyperlink" Target="https://www.google.co.kr/url?sa=i&amp;rct=j&amp;q=&amp;esrc=s&amp;source=images&amp;cd=&amp;cad=rja&amp;uact=8&amp;ved=0ahUKEwiNhr3y6cvKAhWFL6YKHUIUAtwQjRwIBw&amp;url=https://hubzero.org/resources/775/watch?resid%3D971&amp;psig=AFQjCNF-0NUgweCkLDhvP_ImBmeV4uguZQ&amp;ust=1454047142344507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1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gif"/><Relationship Id="rId3" Type="http://schemas.openxmlformats.org/officeDocument/2006/relationships/hyperlink" Target="http://www.google.co.kr/url?sa=i&amp;rct=j&amp;q=&amp;esrc=s&amp;source=images&amp;cd=&amp;cad=rja&amp;uact=8&amp;ved=0ahUKEwjgxNPQ9svKAhXHF6YKHaGzD-0QjRwIBw&amp;url=http://openstudy.com/updates/54d964f3e4b04a1cb3552606&amp;psig=AFQjCNGth7sPgZsFstmmX_1Bb7V9P5vcHA&amp;ust=1454050438804609" TargetMode="External"/><Relationship Id="rId7" Type="http://schemas.openxmlformats.org/officeDocument/2006/relationships/hyperlink" Target="https://www.google.co.kr/url?sa=i&amp;rct=j&amp;q=&amp;esrc=s&amp;source=images&amp;cd=&amp;cad=rja&amp;uact=8&amp;ved=0ahUKEwiEqIWs98vKAhUE2qYKHVlUDbMQjRwIBw&amp;url=https://orbisophchemistry.wordpress.com/2015/07/17/4-quantum-numbers-of-an-electron/&amp;psig=AFQjCNGth7sPgZsFstmmX_1Bb7V9P5vcHA&amp;ust=1454050438804609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00.png"/><Relationship Id="rId5" Type="http://schemas.openxmlformats.org/officeDocument/2006/relationships/hyperlink" Target="http://www.google.co.kr/url?sa=i&amp;rct=j&amp;q=&amp;esrc=s&amp;source=images&amp;cd=&amp;cad=rja&amp;uact=8&amp;ved=0ahUKEwjB5eWj98vKAhUC56YKHbbICNAQjRwIBw&amp;url=http://tex.stackexchange.com/questions/60711/easy-way-to-draw-atomic-orbitals-and-integrate-them-into-chemfig-structures&amp;psig=AFQjCNGth7sPgZsFstmmX_1Bb7V9P5vcHA&amp;ust=1454050438804609" TargetMode="External"/><Relationship Id="rId10" Type="http://schemas.openxmlformats.org/officeDocument/2006/relationships/image" Target="../media/image145.png"/><Relationship Id="rId4" Type="http://schemas.openxmlformats.org/officeDocument/2006/relationships/image" Target="../media/image142.jpeg"/><Relationship Id="rId9" Type="http://schemas.openxmlformats.org/officeDocument/2006/relationships/hyperlink" Target="https://www.google.co.kr/url?sa=i&amp;rct=j&amp;q=&amp;esrc=s&amp;source=images&amp;cd=&amp;cad=rja&amp;uact=8&amp;ved=0ahUKEwj39Mm398vKAhWGKaYKHfbVA3sQjRwIBw&amp;url=https://en.wikipedia.org/wiki/File:Orbitals_table.png&amp;psig=AFQjCNGth7sPgZsFstmmX_1Bb7V9P5vcHA&amp;ust=1454050438804609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jpeg"/><Relationship Id="rId4" Type="http://schemas.openxmlformats.org/officeDocument/2006/relationships/hyperlink" Target="http://www.google.co.kr/url?sa=i&amp;rct=j&amp;q=&amp;esrc=s&amp;source=images&amp;cd=&amp;cad=rja&amp;uact=8&amp;ved=0ahUKEwiU5s_zz-_MAhWDE5QKHUJaB5oQjRwIBw&amp;url=http://www.factsage.com/&amp;bvm=bv.122448493,d.dGo&amp;psig=AFQjCNFdTUcMx-1m0wVi4aQ4j57aJBUqMg&amp;ust=1464073215971787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isvomf6cvKAhVD56YKHXuDAVUQjRwIBw&amp;url=http://www.ilbe.com/7332947876&amp;psig=AFQjCNGcE48czFTfFKt71NCYzsNVJIT8Mg&amp;ust=1454046962192537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YxpW27cvKAhVhGKYKHWZODA4QjRwIBw&amp;url=http://mosttips.top/multiscale-problems-and-methods-in-numerical-simulations-lectures.html&amp;psig=AFQjCNFvr_ZnazFQSAYjHg9FkyOAFngEnw&amp;ust=1454047922093409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://www.google.co.kr/url?sa=i&amp;rct=j&amp;q=&amp;esrc=s&amp;source=images&amp;cd=&amp;cad=rja&amp;uact=8&amp;ved=0ahUKEwiYi7yyoJfNAhWCoZQKHVZ9ALEQjRwIBw&amp;url=http://pubs.rsc.org/en/content/articlehtml/2013/ce/c3ce40606g&amp;bvm=bv.124088155,d.dGo&amp;psig=AFQjCNEyl8wzUJ5y3YXpDHZGW8ro7QsBHQ&amp;ust=1465434809968435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2.jpeg"/><Relationship Id="rId4" Type="http://schemas.openxmlformats.org/officeDocument/2006/relationships/image" Target="../media/image27.png"/><Relationship Id="rId9" Type="http://schemas.openxmlformats.org/officeDocument/2006/relationships/hyperlink" Target="http://www.google.co.kr/url?sa=i&amp;rct=j&amp;q=&amp;esrc=s&amp;source=images&amp;cd=&amp;cad=rja&amp;uact=8&amp;ved=0ahUKEwj8xZ_vnJfNAhVEHpQKHcLeCS8QjRwIBw&amp;url=http://logicalgenetics.com/artificial-neural-network-architecture/&amp;psig=AFQjCNEqww1NjPKIWWjtdwEui1NgP2WS1w&amp;ust=146543388015825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jpe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2.wmf"/><Relationship Id="rId4" Type="http://schemas.openxmlformats.org/officeDocument/2006/relationships/oleObject" Target="../embeddings/oleObject18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971600" y="980728"/>
            <a:ext cx="6476482" cy="201622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Calibri" panose="020F0502020204030204" pitchFamily="34" charset="0"/>
              </a:rPr>
              <a:t>연구 계획</a:t>
            </a:r>
          </a:p>
        </p:txBody>
      </p:sp>
      <p:sp>
        <p:nvSpPr>
          <p:cNvPr id="7" name="Rectangle 53"/>
          <p:cNvSpPr>
            <a:spLocks noChangeArrowheads="1"/>
          </p:cNvSpPr>
          <p:nvPr/>
        </p:nvSpPr>
        <p:spPr bwMode="auto">
          <a:xfrm>
            <a:off x="2140682" y="5229200"/>
            <a:ext cx="451955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b="1" noProof="1" smtClean="0">
                <a:solidFill>
                  <a:srgbClr val="4D4D4D"/>
                </a:solidFill>
                <a:latin typeface="Calibri" panose="020F0502020204030204" pitchFamily="34" charset="0"/>
                <a:ea typeface="나눔고딕 ExtraBold" pitchFamily="50" charset="-127"/>
                <a:cs typeface="Arial" panose="020B0604020202020204" pitchFamily="34" charset="0"/>
              </a:rPr>
              <a:t>Ferrous Alloy Dept.</a:t>
            </a:r>
          </a:p>
          <a:p>
            <a:pPr algn="ctr"/>
            <a:r>
              <a:rPr lang="en-US" altLang="ko-KR" sz="2400" b="1" noProof="1" smtClean="0">
                <a:solidFill>
                  <a:srgbClr val="4D4D4D"/>
                </a:solidFill>
                <a:latin typeface="Calibri" panose="020F0502020204030204" pitchFamily="34" charset="0"/>
                <a:ea typeface="나눔고딕 ExtraBold" pitchFamily="50" charset="-127"/>
                <a:cs typeface="Arial" panose="020B0604020202020204" pitchFamily="34" charset="0"/>
              </a:rPr>
              <a:t>2016, KIMS</a:t>
            </a:r>
          </a:p>
        </p:txBody>
      </p:sp>
    </p:spTree>
    <p:extLst>
      <p:ext uri="{BB962C8B-B14F-4D97-AF65-F5344CB8AC3E}">
        <p14:creationId xmlns:p14="http://schemas.microsoft.com/office/powerpoint/2010/main" val="1626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History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36712"/>
            <a:ext cx="4968552" cy="253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73655"/>
            <a:ext cx="3384376" cy="17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40844"/>
            <a:ext cx="2304256" cy="6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65104"/>
            <a:ext cx="2208637" cy="54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22" y="5086274"/>
            <a:ext cx="2304256" cy="58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540844"/>
            <a:ext cx="1020841" cy="95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63" y="4770283"/>
            <a:ext cx="1357369" cy="15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63" y="5299320"/>
            <a:ext cx="1391763" cy="65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4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5957852" y="1026858"/>
            <a:ext cx="1442712" cy="6573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Neural Network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899075" y="980728"/>
            <a:ext cx="1500168" cy="796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00507" y="1094446"/>
                <a:ext cx="2376263" cy="583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altLang="ko-KR" sz="12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ko-KR" sz="120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200" i="1">
                              <a:latin typeface="Cambria Math"/>
                            </a:rPr>
                            <m:t>𝑏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507" y="1094446"/>
                <a:ext cx="2376263" cy="583237"/>
              </a:xfrm>
              <a:prstGeom prst="rect">
                <a:avLst/>
              </a:prstGeom>
              <a:blipFill rotWithShape="1">
                <a:blip r:embed="rId3"/>
                <a:stretch>
                  <a:fillRect t="-183158" r="-4359" b="-26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617617" y="1165557"/>
                <a:ext cx="2160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/>
                        </a:rPr>
                        <m:t>𝑊𝑋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𝑏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 |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617" y="1165557"/>
                <a:ext cx="216023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그룹 226"/>
          <p:cNvGrpSpPr/>
          <p:nvPr/>
        </p:nvGrpSpPr>
        <p:grpSpPr>
          <a:xfrm>
            <a:off x="1259632" y="1842331"/>
            <a:ext cx="6696744" cy="3528392"/>
            <a:chOff x="899592" y="1185177"/>
            <a:chExt cx="6696744" cy="3528392"/>
          </a:xfrm>
        </p:grpSpPr>
        <p:grpSp>
          <p:nvGrpSpPr>
            <p:cNvPr id="13" name="그룹 12"/>
            <p:cNvGrpSpPr/>
            <p:nvPr/>
          </p:nvGrpSpPr>
          <p:grpSpPr>
            <a:xfrm>
              <a:off x="899592" y="1473209"/>
              <a:ext cx="648072" cy="2952328"/>
              <a:chOff x="539552" y="1196752"/>
              <a:chExt cx="648072" cy="295232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39552" y="1196752"/>
                <a:ext cx="648072" cy="29523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타원 7"/>
                  <p:cNvSpPr/>
                  <p:nvPr/>
                </p:nvSpPr>
                <p:spPr>
                  <a:xfrm>
                    <a:off x="645013" y="1374221"/>
                    <a:ext cx="432048" cy="4320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타원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013" y="1374221"/>
                    <a:ext cx="432048" cy="432048"/>
                  </a:xfrm>
                  <a:prstGeom prst="ellipse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83568" y="3046658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568" y="3046658"/>
                    <a:ext cx="338554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그룹 133"/>
            <p:cNvGrpSpPr/>
            <p:nvPr/>
          </p:nvGrpSpPr>
          <p:grpSpPr>
            <a:xfrm>
              <a:off x="6948264" y="1988840"/>
              <a:ext cx="648072" cy="1868972"/>
              <a:chOff x="6948264" y="1988840"/>
              <a:chExt cx="648072" cy="18689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6948264" y="1988840"/>
                <a:ext cx="648072" cy="186897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7053725" y="2184364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017219" y="2168573"/>
                    <a:ext cx="5760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7219" y="2168573"/>
                    <a:ext cx="576063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타원 35"/>
              <p:cNvSpPr/>
              <p:nvPr/>
            </p:nvSpPr>
            <p:spPr>
              <a:xfrm>
                <a:off x="7058828" y="3209740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008646" y="3201114"/>
                    <a:ext cx="5760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8646" y="3201114"/>
                    <a:ext cx="576063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092280" y="2705684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2280" y="2705684"/>
                    <a:ext cx="338554" cy="369332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그룹 13"/>
            <p:cNvGrpSpPr/>
            <p:nvPr/>
          </p:nvGrpSpPr>
          <p:grpSpPr>
            <a:xfrm>
              <a:off x="2112153" y="1185177"/>
              <a:ext cx="648072" cy="3528392"/>
              <a:chOff x="2112153" y="1185177"/>
              <a:chExt cx="648072" cy="352839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2112153" y="1185177"/>
                <a:ext cx="648072" cy="35283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2229189" y="1374221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2229189" y="1939134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2229189" y="252634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234292" y="4077072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267744" y="3645024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b="1" i="1" smtClean="0">
                              <a:latin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7744" y="3645024"/>
                    <a:ext cx="338554" cy="369332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타원 50"/>
              <p:cNvSpPr/>
              <p:nvPr/>
            </p:nvSpPr>
            <p:spPr>
              <a:xfrm>
                <a:off x="2233019" y="3117818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275856" y="1772392"/>
              <a:ext cx="648072" cy="2353962"/>
              <a:chOff x="3275856" y="2371182"/>
              <a:chExt cx="648072" cy="2353962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3275856" y="2371182"/>
                <a:ext cx="648072" cy="235396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392892" y="2537924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397995" y="408864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3431447" y="365659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b="1" i="1" smtClean="0">
                              <a:latin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1447" y="3656599"/>
                    <a:ext cx="338554" cy="369332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타원 59"/>
              <p:cNvSpPr/>
              <p:nvPr/>
            </p:nvSpPr>
            <p:spPr>
              <a:xfrm>
                <a:off x="3396722" y="312939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753006" y="1729576"/>
              <a:ext cx="648072" cy="2387839"/>
              <a:chOff x="5940152" y="2337304"/>
              <a:chExt cx="648072" cy="238783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940152" y="2337304"/>
                <a:ext cx="648072" cy="2387839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6057188" y="2537924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6062291" y="408864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6095743" y="365659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b="1" i="1" smtClean="0">
                              <a:latin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5743" y="3656599"/>
                    <a:ext cx="338554" cy="369332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타원 68"/>
              <p:cNvSpPr/>
              <p:nvPr/>
            </p:nvSpPr>
            <p:spPr>
              <a:xfrm>
                <a:off x="6061018" y="312939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타원 73"/>
                <p:cNvSpPr/>
                <p:nvPr/>
              </p:nvSpPr>
              <p:spPr>
                <a:xfrm>
                  <a:off x="1006104" y="2213490"/>
                  <a:ext cx="432048" cy="4320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타원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104" y="2213490"/>
                  <a:ext cx="432048" cy="432048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타원 74"/>
                <p:cNvSpPr/>
                <p:nvPr/>
              </p:nvSpPr>
              <p:spPr>
                <a:xfrm>
                  <a:off x="1017730" y="2789554"/>
                  <a:ext cx="432048" cy="4320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타원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730" y="2789554"/>
                  <a:ext cx="432048" cy="432048"/>
                </a:xfrm>
                <a:prstGeom prst="ellipse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타원 75"/>
                <p:cNvSpPr/>
                <p:nvPr/>
              </p:nvSpPr>
              <p:spPr>
                <a:xfrm>
                  <a:off x="1017730" y="3826544"/>
                  <a:ext cx="432048" cy="4320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타원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730" y="3826544"/>
                  <a:ext cx="432048" cy="432048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화살표 연결선 39"/>
            <p:cNvCxnSpPr>
              <a:stCxn id="8" idx="6"/>
              <a:endCxn id="42" idx="2"/>
            </p:cNvCxnSpPr>
            <p:nvPr/>
          </p:nvCxnSpPr>
          <p:spPr>
            <a:xfrm flipV="1">
              <a:off x="1437101" y="1590245"/>
              <a:ext cx="792088" cy="276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8" idx="6"/>
              <a:endCxn id="43" idx="2"/>
            </p:cNvCxnSpPr>
            <p:nvPr/>
          </p:nvCxnSpPr>
          <p:spPr>
            <a:xfrm>
              <a:off x="1437101" y="1866702"/>
              <a:ext cx="792088" cy="2884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endCxn id="44" idx="2"/>
            </p:cNvCxnSpPr>
            <p:nvPr/>
          </p:nvCxnSpPr>
          <p:spPr>
            <a:xfrm>
              <a:off x="1449778" y="1866702"/>
              <a:ext cx="779411" cy="8756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8" idx="6"/>
              <a:endCxn id="51" idx="2"/>
            </p:cNvCxnSpPr>
            <p:nvPr/>
          </p:nvCxnSpPr>
          <p:spPr>
            <a:xfrm>
              <a:off x="1437101" y="1866702"/>
              <a:ext cx="795918" cy="14671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8" idx="6"/>
              <a:endCxn id="48" idx="2"/>
            </p:cNvCxnSpPr>
            <p:nvPr/>
          </p:nvCxnSpPr>
          <p:spPr>
            <a:xfrm>
              <a:off x="1437101" y="1866702"/>
              <a:ext cx="797191" cy="24263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4" idx="6"/>
            </p:cNvCxnSpPr>
            <p:nvPr/>
          </p:nvCxnSpPr>
          <p:spPr>
            <a:xfrm flipV="1">
              <a:off x="1438152" y="1590245"/>
              <a:ext cx="791037" cy="8392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4" idx="6"/>
              <a:endCxn id="43" idx="2"/>
            </p:cNvCxnSpPr>
            <p:nvPr/>
          </p:nvCxnSpPr>
          <p:spPr>
            <a:xfrm flipV="1">
              <a:off x="1438152" y="2155158"/>
              <a:ext cx="791037" cy="274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74" idx="6"/>
              <a:endCxn id="44" idx="2"/>
            </p:cNvCxnSpPr>
            <p:nvPr/>
          </p:nvCxnSpPr>
          <p:spPr>
            <a:xfrm>
              <a:off x="1438152" y="2429514"/>
              <a:ext cx="791037" cy="312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74" idx="6"/>
              <a:endCxn id="51" idx="2"/>
            </p:cNvCxnSpPr>
            <p:nvPr/>
          </p:nvCxnSpPr>
          <p:spPr>
            <a:xfrm>
              <a:off x="1438152" y="2429514"/>
              <a:ext cx="794867" cy="9043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74" idx="6"/>
            </p:cNvCxnSpPr>
            <p:nvPr/>
          </p:nvCxnSpPr>
          <p:spPr>
            <a:xfrm>
              <a:off x="1438152" y="2429514"/>
              <a:ext cx="791037" cy="18635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75" idx="6"/>
              <a:endCxn id="42" idx="2"/>
            </p:cNvCxnSpPr>
            <p:nvPr/>
          </p:nvCxnSpPr>
          <p:spPr>
            <a:xfrm flipV="1">
              <a:off x="1449778" y="1590245"/>
              <a:ext cx="779411" cy="14153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75" idx="6"/>
              <a:endCxn id="43" idx="2"/>
            </p:cNvCxnSpPr>
            <p:nvPr/>
          </p:nvCxnSpPr>
          <p:spPr>
            <a:xfrm flipV="1">
              <a:off x="1449778" y="2155158"/>
              <a:ext cx="779411" cy="8504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75" idx="6"/>
              <a:endCxn id="44" idx="2"/>
            </p:cNvCxnSpPr>
            <p:nvPr/>
          </p:nvCxnSpPr>
          <p:spPr>
            <a:xfrm flipV="1">
              <a:off x="1449778" y="2742373"/>
              <a:ext cx="779411" cy="2632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75" idx="6"/>
              <a:endCxn id="51" idx="2"/>
            </p:cNvCxnSpPr>
            <p:nvPr/>
          </p:nvCxnSpPr>
          <p:spPr>
            <a:xfrm>
              <a:off x="1449778" y="3005578"/>
              <a:ext cx="783241" cy="3282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75" idx="6"/>
              <a:endCxn id="48" idx="2"/>
            </p:cNvCxnSpPr>
            <p:nvPr/>
          </p:nvCxnSpPr>
          <p:spPr>
            <a:xfrm>
              <a:off x="1449778" y="3005578"/>
              <a:ext cx="784514" cy="12875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>
              <a:stCxn id="76" idx="6"/>
              <a:endCxn id="42" idx="2"/>
            </p:cNvCxnSpPr>
            <p:nvPr/>
          </p:nvCxnSpPr>
          <p:spPr>
            <a:xfrm flipV="1">
              <a:off x="1449778" y="1590245"/>
              <a:ext cx="779411" cy="2452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76" idx="6"/>
              <a:endCxn id="43" idx="2"/>
            </p:cNvCxnSpPr>
            <p:nvPr/>
          </p:nvCxnSpPr>
          <p:spPr>
            <a:xfrm flipV="1">
              <a:off x="1449778" y="2155158"/>
              <a:ext cx="779411" cy="18874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76" idx="6"/>
              <a:endCxn id="44" idx="2"/>
            </p:cNvCxnSpPr>
            <p:nvPr/>
          </p:nvCxnSpPr>
          <p:spPr>
            <a:xfrm flipV="1">
              <a:off x="1449778" y="2742373"/>
              <a:ext cx="779411" cy="1300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76" idx="6"/>
              <a:endCxn id="51" idx="2"/>
            </p:cNvCxnSpPr>
            <p:nvPr/>
          </p:nvCxnSpPr>
          <p:spPr>
            <a:xfrm flipV="1">
              <a:off x="1449778" y="3333842"/>
              <a:ext cx="783241" cy="7087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76" idx="6"/>
              <a:endCxn id="48" idx="2"/>
            </p:cNvCxnSpPr>
            <p:nvPr/>
          </p:nvCxnSpPr>
          <p:spPr>
            <a:xfrm>
              <a:off x="1449778" y="4042568"/>
              <a:ext cx="784514" cy="2505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42" idx="6"/>
              <a:endCxn id="57" idx="2"/>
            </p:cNvCxnSpPr>
            <p:nvPr/>
          </p:nvCxnSpPr>
          <p:spPr>
            <a:xfrm>
              <a:off x="2661237" y="1590245"/>
              <a:ext cx="731655" cy="5649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>
              <a:stCxn id="42" idx="6"/>
              <a:endCxn id="60" idx="2"/>
            </p:cNvCxnSpPr>
            <p:nvPr/>
          </p:nvCxnSpPr>
          <p:spPr>
            <a:xfrm>
              <a:off x="2661237" y="1590245"/>
              <a:ext cx="735485" cy="11563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stCxn id="42" idx="6"/>
              <a:endCxn id="58" idx="2"/>
            </p:cNvCxnSpPr>
            <p:nvPr/>
          </p:nvCxnSpPr>
          <p:spPr>
            <a:xfrm>
              <a:off x="2661237" y="1590245"/>
              <a:ext cx="736758" cy="2115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/>
            <p:cNvCxnSpPr>
              <a:stCxn id="43" idx="6"/>
              <a:endCxn id="57" idx="2"/>
            </p:cNvCxnSpPr>
            <p:nvPr/>
          </p:nvCxnSpPr>
          <p:spPr>
            <a:xfrm>
              <a:off x="2661237" y="2155158"/>
              <a:ext cx="7316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>
              <a:stCxn id="43" idx="6"/>
              <a:endCxn id="60" idx="2"/>
            </p:cNvCxnSpPr>
            <p:nvPr/>
          </p:nvCxnSpPr>
          <p:spPr>
            <a:xfrm>
              <a:off x="2661237" y="2155158"/>
              <a:ext cx="735485" cy="5914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/>
            <p:cNvCxnSpPr>
              <a:stCxn id="43" idx="6"/>
              <a:endCxn id="58" idx="2"/>
            </p:cNvCxnSpPr>
            <p:nvPr/>
          </p:nvCxnSpPr>
          <p:spPr>
            <a:xfrm>
              <a:off x="2661237" y="2155158"/>
              <a:ext cx="736758" cy="15507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44" idx="6"/>
              <a:endCxn id="57" idx="2"/>
            </p:cNvCxnSpPr>
            <p:nvPr/>
          </p:nvCxnSpPr>
          <p:spPr>
            <a:xfrm flipV="1">
              <a:off x="2661237" y="2155158"/>
              <a:ext cx="731655" cy="5872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44" idx="6"/>
              <a:endCxn id="60" idx="2"/>
            </p:cNvCxnSpPr>
            <p:nvPr/>
          </p:nvCxnSpPr>
          <p:spPr>
            <a:xfrm>
              <a:off x="2661237" y="2742373"/>
              <a:ext cx="735485" cy="4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44" idx="6"/>
              <a:endCxn id="58" idx="2"/>
            </p:cNvCxnSpPr>
            <p:nvPr/>
          </p:nvCxnSpPr>
          <p:spPr>
            <a:xfrm>
              <a:off x="2661237" y="2742373"/>
              <a:ext cx="736758" cy="963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51" idx="6"/>
              <a:endCxn id="60" idx="2"/>
            </p:cNvCxnSpPr>
            <p:nvPr/>
          </p:nvCxnSpPr>
          <p:spPr>
            <a:xfrm flipV="1">
              <a:off x="2665067" y="2746627"/>
              <a:ext cx="731655" cy="5872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51" idx="6"/>
              <a:endCxn id="57" idx="2"/>
            </p:cNvCxnSpPr>
            <p:nvPr/>
          </p:nvCxnSpPr>
          <p:spPr>
            <a:xfrm flipV="1">
              <a:off x="2665067" y="2155158"/>
              <a:ext cx="727825" cy="11786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51" idx="6"/>
              <a:endCxn id="58" idx="2"/>
            </p:cNvCxnSpPr>
            <p:nvPr/>
          </p:nvCxnSpPr>
          <p:spPr>
            <a:xfrm>
              <a:off x="2665067" y="3333842"/>
              <a:ext cx="732928" cy="372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48" idx="6"/>
              <a:endCxn id="57" idx="2"/>
            </p:cNvCxnSpPr>
            <p:nvPr/>
          </p:nvCxnSpPr>
          <p:spPr>
            <a:xfrm flipV="1">
              <a:off x="2666340" y="2155158"/>
              <a:ext cx="726552" cy="2137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48" idx="6"/>
              <a:endCxn id="60" idx="2"/>
            </p:cNvCxnSpPr>
            <p:nvPr/>
          </p:nvCxnSpPr>
          <p:spPr>
            <a:xfrm flipV="1">
              <a:off x="2666340" y="2746627"/>
              <a:ext cx="730382" cy="15464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/>
            <p:cNvCxnSpPr>
              <a:stCxn id="48" idx="6"/>
              <a:endCxn id="58" idx="2"/>
            </p:cNvCxnSpPr>
            <p:nvPr/>
          </p:nvCxnSpPr>
          <p:spPr>
            <a:xfrm flipV="1">
              <a:off x="2666340" y="3705881"/>
              <a:ext cx="731655" cy="5872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그룹 181"/>
            <p:cNvGrpSpPr/>
            <p:nvPr/>
          </p:nvGrpSpPr>
          <p:grpSpPr>
            <a:xfrm>
              <a:off x="4499992" y="1738312"/>
              <a:ext cx="648072" cy="2387839"/>
              <a:chOff x="5940152" y="2337304"/>
              <a:chExt cx="648072" cy="2387839"/>
            </a:xfrm>
          </p:grpSpPr>
          <p:sp>
            <p:nvSpPr>
              <p:cNvPr id="183" name="직사각형 182"/>
              <p:cNvSpPr/>
              <p:nvPr/>
            </p:nvSpPr>
            <p:spPr>
              <a:xfrm>
                <a:off x="5940152" y="2337304"/>
                <a:ext cx="648072" cy="238783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6057188" y="2537924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85" name="타원 184"/>
              <p:cNvSpPr/>
              <p:nvPr/>
            </p:nvSpPr>
            <p:spPr>
              <a:xfrm>
                <a:off x="6062291" y="408864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6095743" y="3656599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b="1" i="1" smtClean="0">
                              <a:latin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b="1" dirty="0"/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5743" y="3656599"/>
                    <a:ext cx="338554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7" name="타원 186"/>
              <p:cNvSpPr/>
              <p:nvPr/>
            </p:nvSpPr>
            <p:spPr>
              <a:xfrm>
                <a:off x="6061018" y="312939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188" name="직선 화살표 연결선 187"/>
            <p:cNvCxnSpPr>
              <a:stCxn id="57" idx="6"/>
              <a:endCxn id="184" idx="2"/>
            </p:cNvCxnSpPr>
            <p:nvPr/>
          </p:nvCxnSpPr>
          <p:spPr>
            <a:xfrm flipV="1">
              <a:off x="3824940" y="2154956"/>
              <a:ext cx="792088" cy="2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stCxn id="57" idx="6"/>
              <a:endCxn id="187" idx="2"/>
            </p:cNvCxnSpPr>
            <p:nvPr/>
          </p:nvCxnSpPr>
          <p:spPr>
            <a:xfrm>
              <a:off x="3824940" y="2155158"/>
              <a:ext cx="795918" cy="5912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57" idx="6"/>
              <a:endCxn id="185" idx="2"/>
            </p:cNvCxnSpPr>
            <p:nvPr/>
          </p:nvCxnSpPr>
          <p:spPr>
            <a:xfrm>
              <a:off x="3824940" y="2155158"/>
              <a:ext cx="797191" cy="15505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60" idx="6"/>
              <a:endCxn id="184" idx="2"/>
            </p:cNvCxnSpPr>
            <p:nvPr/>
          </p:nvCxnSpPr>
          <p:spPr>
            <a:xfrm flipV="1">
              <a:off x="3828770" y="2154956"/>
              <a:ext cx="788258" cy="5916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/>
            <p:cNvCxnSpPr>
              <a:stCxn id="60" idx="6"/>
              <a:endCxn id="187" idx="2"/>
            </p:cNvCxnSpPr>
            <p:nvPr/>
          </p:nvCxnSpPr>
          <p:spPr>
            <a:xfrm flipV="1">
              <a:off x="3828770" y="2746425"/>
              <a:ext cx="792088" cy="2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0" idx="6"/>
              <a:endCxn id="185" idx="2"/>
            </p:cNvCxnSpPr>
            <p:nvPr/>
          </p:nvCxnSpPr>
          <p:spPr>
            <a:xfrm>
              <a:off x="3828770" y="2746627"/>
              <a:ext cx="793361" cy="959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58" idx="6"/>
              <a:endCxn id="184" idx="2"/>
            </p:cNvCxnSpPr>
            <p:nvPr/>
          </p:nvCxnSpPr>
          <p:spPr>
            <a:xfrm flipV="1">
              <a:off x="3830043" y="2154956"/>
              <a:ext cx="786985" cy="15509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/>
            <p:cNvCxnSpPr>
              <a:stCxn id="58" idx="6"/>
              <a:endCxn id="187" idx="2"/>
            </p:cNvCxnSpPr>
            <p:nvPr/>
          </p:nvCxnSpPr>
          <p:spPr>
            <a:xfrm flipV="1">
              <a:off x="3830043" y="2746425"/>
              <a:ext cx="790815" cy="9594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/>
            <p:cNvCxnSpPr>
              <a:stCxn id="58" idx="6"/>
              <a:endCxn id="185" idx="2"/>
            </p:cNvCxnSpPr>
            <p:nvPr/>
          </p:nvCxnSpPr>
          <p:spPr>
            <a:xfrm flipV="1">
              <a:off x="3830043" y="3705679"/>
              <a:ext cx="792088" cy="2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/>
            <p:cNvCxnSpPr/>
            <p:nvPr/>
          </p:nvCxnSpPr>
          <p:spPr>
            <a:xfrm flipV="1">
              <a:off x="5070953" y="2167360"/>
              <a:ext cx="792088" cy="2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/>
            <p:cNvCxnSpPr/>
            <p:nvPr/>
          </p:nvCxnSpPr>
          <p:spPr>
            <a:xfrm>
              <a:off x="5070953" y="2167562"/>
              <a:ext cx="795918" cy="5912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/>
            <p:cNvCxnSpPr/>
            <p:nvPr/>
          </p:nvCxnSpPr>
          <p:spPr>
            <a:xfrm>
              <a:off x="5070953" y="2167562"/>
              <a:ext cx="797191" cy="15505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/>
            <p:cNvCxnSpPr/>
            <p:nvPr/>
          </p:nvCxnSpPr>
          <p:spPr>
            <a:xfrm flipV="1">
              <a:off x="5074783" y="2167360"/>
              <a:ext cx="788258" cy="5916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화살표 연결선 218"/>
            <p:cNvCxnSpPr/>
            <p:nvPr/>
          </p:nvCxnSpPr>
          <p:spPr>
            <a:xfrm flipV="1">
              <a:off x="5074783" y="2758829"/>
              <a:ext cx="792088" cy="2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/>
            <p:cNvCxnSpPr/>
            <p:nvPr/>
          </p:nvCxnSpPr>
          <p:spPr>
            <a:xfrm>
              <a:off x="5074783" y="2759031"/>
              <a:ext cx="793361" cy="9590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화살표 연결선 220"/>
            <p:cNvCxnSpPr/>
            <p:nvPr/>
          </p:nvCxnSpPr>
          <p:spPr>
            <a:xfrm flipV="1">
              <a:off x="5076056" y="2167360"/>
              <a:ext cx="786985" cy="15509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/>
            <p:cNvCxnSpPr/>
            <p:nvPr/>
          </p:nvCxnSpPr>
          <p:spPr>
            <a:xfrm flipV="1">
              <a:off x="5076056" y="2758829"/>
              <a:ext cx="790815" cy="9594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화살표 연결선 222"/>
            <p:cNvCxnSpPr/>
            <p:nvPr/>
          </p:nvCxnSpPr>
          <p:spPr>
            <a:xfrm flipV="1">
              <a:off x="5076056" y="3718083"/>
              <a:ext cx="792088" cy="2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직사각형 161"/>
            <p:cNvSpPr/>
            <p:nvPr/>
          </p:nvSpPr>
          <p:spPr>
            <a:xfrm>
              <a:off x="4195910" y="1512611"/>
              <a:ext cx="1284816" cy="291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4655598" y="2556278"/>
                  <a:ext cx="4635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1" i="1" smtClean="0">
                            <a:latin typeface="Cambria Math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598" y="2556278"/>
                  <a:ext cx="463588" cy="36933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6" name="직선 화살표 연결선 225"/>
            <p:cNvCxnSpPr>
              <a:stCxn id="66" idx="6"/>
              <a:endCxn id="30" idx="2"/>
            </p:cNvCxnSpPr>
            <p:nvPr/>
          </p:nvCxnSpPr>
          <p:spPr>
            <a:xfrm>
              <a:off x="6302090" y="2146220"/>
              <a:ext cx="751635" cy="2541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/>
            <p:cNvCxnSpPr>
              <a:stCxn id="66" idx="6"/>
              <a:endCxn id="36" idx="2"/>
            </p:cNvCxnSpPr>
            <p:nvPr/>
          </p:nvCxnSpPr>
          <p:spPr>
            <a:xfrm>
              <a:off x="6302090" y="2146220"/>
              <a:ext cx="756738" cy="12795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/>
            <p:cNvCxnSpPr>
              <a:stCxn id="69" idx="6"/>
              <a:endCxn id="30" idx="2"/>
            </p:cNvCxnSpPr>
            <p:nvPr/>
          </p:nvCxnSpPr>
          <p:spPr>
            <a:xfrm flipV="1">
              <a:off x="6305920" y="2400388"/>
              <a:ext cx="747805" cy="3373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/>
            <p:cNvCxnSpPr>
              <a:stCxn id="69" idx="6"/>
              <a:endCxn id="36" idx="2"/>
            </p:cNvCxnSpPr>
            <p:nvPr/>
          </p:nvCxnSpPr>
          <p:spPr>
            <a:xfrm>
              <a:off x="6305920" y="2737689"/>
              <a:ext cx="752908" cy="6880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/>
            <p:cNvCxnSpPr>
              <a:stCxn id="67" idx="6"/>
              <a:endCxn id="30" idx="2"/>
            </p:cNvCxnSpPr>
            <p:nvPr/>
          </p:nvCxnSpPr>
          <p:spPr>
            <a:xfrm flipV="1">
              <a:off x="6307193" y="2400388"/>
              <a:ext cx="746532" cy="12965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/>
            <p:cNvCxnSpPr>
              <a:stCxn id="67" idx="6"/>
              <a:endCxn id="36" idx="2"/>
            </p:cNvCxnSpPr>
            <p:nvPr/>
          </p:nvCxnSpPr>
          <p:spPr>
            <a:xfrm flipV="1">
              <a:off x="6307193" y="3425764"/>
              <a:ext cx="751635" cy="2711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TextBox 248"/>
          <p:cNvSpPr txBox="1"/>
          <p:nvPr/>
        </p:nvSpPr>
        <p:spPr>
          <a:xfrm>
            <a:off x="2321380" y="5353471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Input layer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5806786" y="4768781"/>
            <a:ext cx="125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Hidden layer k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3362840" y="4794659"/>
            <a:ext cx="1219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Hidden layer1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/>
              <p:cNvSpPr txBox="1"/>
              <p:nvPr/>
            </p:nvSpPr>
            <p:spPr>
              <a:xfrm>
                <a:off x="5491983" y="1161582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52" name="TextBox 2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83" y="1161582"/>
                <a:ext cx="439543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구부러진 연결선 229"/>
          <p:cNvCxnSpPr>
            <a:stCxn id="4" idx="4"/>
            <a:endCxn id="42" idx="0"/>
          </p:cNvCxnSpPr>
          <p:nvPr/>
        </p:nvCxnSpPr>
        <p:spPr>
          <a:xfrm rot="5400000">
            <a:off x="3599984" y="982199"/>
            <a:ext cx="254445" cy="1843906"/>
          </a:xfrm>
          <a:prstGeom prst="curved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구부러진 연결선 254"/>
          <p:cNvCxnSpPr>
            <a:stCxn id="4" idx="4"/>
            <a:endCxn id="57" idx="0"/>
          </p:cNvCxnSpPr>
          <p:nvPr/>
        </p:nvCxnSpPr>
        <p:spPr>
          <a:xfrm rot="5400000">
            <a:off x="3899379" y="1846508"/>
            <a:ext cx="819358" cy="680203"/>
          </a:xfrm>
          <a:prstGeom prst="curvedConnector3">
            <a:avLst>
              <a:gd name="adj1" fmla="val 60528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구부러진 연결선 257"/>
          <p:cNvCxnSpPr>
            <a:stCxn id="4" idx="4"/>
            <a:endCxn id="66" idx="0"/>
          </p:cNvCxnSpPr>
          <p:nvPr/>
        </p:nvCxnSpPr>
        <p:spPr>
          <a:xfrm rot="16200000" flipH="1">
            <a:off x="5142422" y="1283666"/>
            <a:ext cx="810420" cy="1796947"/>
          </a:xfrm>
          <a:prstGeom prst="curvedConnector3">
            <a:avLst>
              <a:gd name="adj1" fmla="val 4042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구부러진 연결선 260"/>
          <p:cNvCxnSpPr>
            <a:stCxn id="4" idx="4"/>
            <a:endCxn id="33" idx="0"/>
          </p:cNvCxnSpPr>
          <p:nvPr/>
        </p:nvCxnSpPr>
        <p:spPr>
          <a:xfrm rot="16200000" flipH="1">
            <a:off x="5632827" y="793262"/>
            <a:ext cx="1048797" cy="3016132"/>
          </a:xfrm>
          <a:prstGeom prst="curvedConnector3">
            <a:avLst>
              <a:gd name="adj1" fmla="val 1216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1301888" y="5090036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Input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7088577" y="4537207"/>
            <a:ext cx="1126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Output layer</a:t>
            </a:r>
            <a:endParaRPr lang="ko-KR" altLang="en-US" sz="1400" b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/>
        </p:nvSpPr>
        <p:spPr>
          <a:xfrm>
            <a:off x="5445169" y="1242882"/>
            <a:ext cx="1442712" cy="6573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Regression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386392" y="1196752"/>
            <a:ext cx="1500168" cy="796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87824" y="1310470"/>
                <a:ext cx="2376263" cy="583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US" altLang="ko-KR" sz="12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ko-KR" sz="1200">
                              <a:latin typeface="Cambria Math"/>
                            </a:rPr>
                            <m:t>+</m:t>
                          </m:r>
                          <m:r>
                            <a:rPr lang="en-US" altLang="ko-KR" sz="1200" i="1">
                              <a:latin typeface="Cambria Math"/>
                            </a:rPr>
                            <m:t>𝑏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310470"/>
                <a:ext cx="2376263" cy="583237"/>
              </a:xfrm>
              <a:prstGeom prst="rect">
                <a:avLst/>
              </a:prstGeom>
              <a:blipFill rotWithShape="1">
                <a:blip r:embed="rId3"/>
                <a:stretch>
                  <a:fillRect t="-181250" r="-4359" b="-25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04934" y="1381581"/>
                <a:ext cx="2160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/>
                        </a:rPr>
                        <m:t>𝑊𝑋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𝑏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 |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34" y="1381581"/>
                <a:ext cx="216023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3304733" y="2276872"/>
            <a:ext cx="648072" cy="2952328"/>
            <a:chOff x="539552" y="1196752"/>
            <a:chExt cx="648072" cy="2952328"/>
          </a:xfrm>
        </p:grpSpPr>
        <p:sp>
          <p:nvSpPr>
            <p:cNvPr id="9" name="직사각형 8"/>
            <p:cNvSpPr/>
            <p:nvPr/>
          </p:nvSpPr>
          <p:spPr>
            <a:xfrm>
              <a:off x="539552" y="1196752"/>
              <a:ext cx="648072" cy="29523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타원 7"/>
                <p:cNvSpPr/>
                <p:nvPr/>
              </p:nvSpPr>
              <p:spPr>
                <a:xfrm>
                  <a:off x="645013" y="1374221"/>
                  <a:ext cx="432048" cy="4320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타원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13" y="1374221"/>
                  <a:ext cx="432048" cy="432048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3568" y="3046658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3046658"/>
                  <a:ext cx="338554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그룹 133"/>
          <p:cNvGrpSpPr/>
          <p:nvPr/>
        </p:nvGrpSpPr>
        <p:grpSpPr>
          <a:xfrm>
            <a:off x="4845949" y="2792503"/>
            <a:ext cx="648072" cy="1868972"/>
            <a:chOff x="6948264" y="1988840"/>
            <a:chExt cx="648072" cy="1868972"/>
          </a:xfrm>
        </p:grpSpPr>
        <p:sp>
          <p:nvSpPr>
            <p:cNvPr id="29" name="직사각형 28"/>
            <p:cNvSpPr/>
            <p:nvPr/>
          </p:nvSpPr>
          <p:spPr>
            <a:xfrm>
              <a:off x="6948264" y="1988840"/>
              <a:ext cx="648072" cy="18689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7053725" y="2184364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017049" y="2168573"/>
                  <a:ext cx="5760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7049" y="2168573"/>
                  <a:ext cx="576063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타원 35"/>
            <p:cNvSpPr/>
            <p:nvPr/>
          </p:nvSpPr>
          <p:spPr>
            <a:xfrm>
              <a:off x="7058828" y="3209740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7008476" y="3201114"/>
                  <a:ext cx="5760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76" y="3201114"/>
                  <a:ext cx="576063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7092280" y="2705684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280" y="2705684"/>
                  <a:ext cx="338554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/>
              <p:cNvSpPr/>
              <p:nvPr/>
            </p:nvSpPr>
            <p:spPr>
              <a:xfrm>
                <a:off x="3411245" y="3017153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타원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45" y="3017153"/>
                <a:ext cx="432048" cy="432048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타원 74"/>
              <p:cNvSpPr/>
              <p:nvPr/>
            </p:nvSpPr>
            <p:spPr>
              <a:xfrm>
                <a:off x="3422871" y="359321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타원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1" y="3593217"/>
                <a:ext cx="432048" cy="432048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타원 75"/>
              <p:cNvSpPr/>
              <p:nvPr/>
            </p:nvSpPr>
            <p:spPr>
              <a:xfrm>
                <a:off x="3422871" y="4630207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타원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1" y="4630207"/>
                <a:ext cx="432048" cy="432048"/>
              </a:xfrm>
              <a:prstGeom prst="ellipse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직선 화살표 연결선 225"/>
          <p:cNvCxnSpPr>
            <a:stCxn id="8" idx="6"/>
            <a:endCxn id="30" idx="2"/>
          </p:cNvCxnSpPr>
          <p:nvPr/>
        </p:nvCxnSpPr>
        <p:spPr>
          <a:xfrm>
            <a:off x="3842242" y="2670365"/>
            <a:ext cx="1109168" cy="53368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/>
          <p:cNvCxnSpPr>
            <a:stCxn id="8" idx="6"/>
            <a:endCxn id="36" idx="2"/>
          </p:cNvCxnSpPr>
          <p:nvPr/>
        </p:nvCxnSpPr>
        <p:spPr>
          <a:xfrm>
            <a:off x="3842242" y="2670365"/>
            <a:ext cx="1114271" cy="15590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74" idx="6"/>
            <a:endCxn id="30" idx="2"/>
          </p:cNvCxnSpPr>
          <p:nvPr/>
        </p:nvCxnSpPr>
        <p:spPr>
          <a:xfrm flipV="1">
            <a:off x="3843293" y="3204051"/>
            <a:ext cx="1108117" cy="291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/>
          <p:cNvCxnSpPr>
            <a:stCxn id="74" idx="6"/>
            <a:endCxn id="36" idx="2"/>
          </p:cNvCxnSpPr>
          <p:nvPr/>
        </p:nvCxnSpPr>
        <p:spPr>
          <a:xfrm>
            <a:off x="3843293" y="3233177"/>
            <a:ext cx="1113220" cy="996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>
            <a:stCxn id="75" idx="6"/>
            <a:endCxn id="30" idx="2"/>
          </p:cNvCxnSpPr>
          <p:nvPr/>
        </p:nvCxnSpPr>
        <p:spPr>
          <a:xfrm flipV="1">
            <a:off x="3854919" y="3204051"/>
            <a:ext cx="1096491" cy="605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>
            <a:stCxn id="75" idx="6"/>
            <a:endCxn id="36" idx="2"/>
          </p:cNvCxnSpPr>
          <p:nvPr/>
        </p:nvCxnSpPr>
        <p:spPr>
          <a:xfrm>
            <a:off x="3854919" y="3809241"/>
            <a:ext cx="1101594" cy="42018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/>
              <p:cNvSpPr txBox="1"/>
              <p:nvPr/>
            </p:nvSpPr>
            <p:spPr>
              <a:xfrm>
                <a:off x="4979300" y="1377606"/>
                <a:ext cx="439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52" name="TextBox 2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300" y="1377606"/>
                <a:ext cx="43954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구부러진 연결선 260"/>
          <p:cNvCxnSpPr>
            <a:stCxn id="4" idx="4"/>
            <a:endCxn id="33" idx="0"/>
          </p:cNvCxnSpPr>
          <p:nvPr/>
        </p:nvCxnSpPr>
        <p:spPr>
          <a:xfrm rot="16200000" flipH="1">
            <a:off x="4179980" y="1949450"/>
            <a:ext cx="979282" cy="106629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3346989" y="5236545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Input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4626222" y="4683716"/>
            <a:ext cx="1126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</a:rPr>
              <a:t>Output layer</a:t>
            </a:r>
            <a:endParaRPr lang="ko-KR" altLang="en-US" sz="1400" b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26" name="직선 화살표 연결선 125"/>
          <p:cNvCxnSpPr>
            <a:stCxn id="76" idx="6"/>
            <a:endCxn id="30" idx="2"/>
          </p:cNvCxnSpPr>
          <p:nvPr/>
        </p:nvCxnSpPr>
        <p:spPr>
          <a:xfrm flipV="1">
            <a:off x="3854919" y="3204051"/>
            <a:ext cx="1096491" cy="16421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76" idx="6"/>
            <a:endCxn id="36" idx="2"/>
          </p:cNvCxnSpPr>
          <p:nvPr/>
        </p:nvCxnSpPr>
        <p:spPr>
          <a:xfrm flipV="1">
            <a:off x="3854919" y="4229427"/>
            <a:ext cx="1101594" cy="616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History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315" y="1196752"/>
            <a:ext cx="3999781" cy="239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80" y="4365104"/>
            <a:ext cx="5496849" cy="144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17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History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60" y="1124744"/>
            <a:ext cx="411224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79" y="836712"/>
            <a:ext cx="5472608" cy="34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3266778"/>
            <a:ext cx="3436813" cy="56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85058"/>
            <a:ext cx="3240360" cy="36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79" y="4085058"/>
            <a:ext cx="1674506" cy="29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2" y="4571461"/>
            <a:ext cx="3583163" cy="187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10" y="4551801"/>
            <a:ext cx="3598074" cy="1898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9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History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1" y="2398143"/>
            <a:ext cx="378768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568" y="1196752"/>
            <a:ext cx="81369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Convolution NN, Recurrent NN, Fast learning NN, Backpropagation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Xavier initialize, Optimization algorithm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55211"/>
            <a:ext cx="4331872" cy="185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Example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ea typeface="+mj-ea"/>
                <a:cs typeface="Times New Roman" panose="02020603050405020304" pitchFamily="18" charset="0"/>
              </a:rPr>
              <a:t>▣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279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Example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0" y="1576803"/>
            <a:ext cx="2638582" cy="249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76684"/>
            <a:ext cx="2016224" cy="51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27331"/>
            <a:ext cx="1296144" cy="36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72" y="2828811"/>
            <a:ext cx="1418456" cy="38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85" y="3490139"/>
            <a:ext cx="1419027" cy="24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33" y="3378888"/>
            <a:ext cx="1152128" cy="40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04" y="3391181"/>
            <a:ext cx="1224135" cy="36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19" y="4069502"/>
            <a:ext cx="2808312" cy="75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98" y="5085184"/>
            <a:ext cx="2372854" cy="42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6" y="4587538"/>
            <a:ext cx="3727598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ea typeface="+mj-ea"/>
                <a:cs typeface="Times New Roman" panose="02020603050405020304" pitchFamily="18" charset="0"/>
              </a:rPr>
              <a:t>▣ NeuroMat</a:t>
            </a:r>
          </a:p>
        </p:txBody>
      </p:sp>
    </p:spTree>
    <p:extLst>
      <p:ext uri="{BB962C8B-B14F-4D97-AF65-F5344CB8AC3E}">
        <p14:creationId xmlns:p14="http://schemas.microsoft.com/office/powerpoint/2010/main" val="6475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Example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ea typeface="+mj-ea"/>
                <a:cs typeface="Times New Roman" panose="02020603050405020304" pitchFamily="18" charset="0"/>
              </a:rPr>
              <a:t>▣ FANN model</a:t>
            </a:r>
          </a:p>
        </p:txBody>
      </p:sp>
    </p:spTree>
    <p:extLst>
      <p:ext uri="{BB962C8B-B14F-4D97-AF65-F5344CB8AC3E}">
        <p14:creationId xmlns:p14="http://schemas.microsoft.com/office/powerpoint/2010/main" val="27874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Example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ea typeface="+mj-ea"/>
                <a:cs typeface="Times New Roman" panose="02020603050405020304" pitchFamily="18" charset="0"/>
              </a:rPr>
              <a:t>▣ Tensorflow (linear)</a:t>
            </a:r>
          </a:p>
        </p:txBody>
      </p:sp>
    </p:spTree>
    <p:extLst>
      <p:ext uri="{BB962C8B-B14F-4D97-AF65-F5344CB8AC3E}">
        <p14:creationId xmlns:p14="http://schemas.microsoft.com/office/powerpoint/2010/main" val="52559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이론 탐색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629813"/>
            <a:ext cx="648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예측 없이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실험 하는 것은 선원이 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나침반과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키 없는 선박에서 어디서 구조될 지 모르고 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계속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항해하는 것과 같다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  <a:cs typeface="Arial Unicode MS" panose="020B0604020202020204" pitchFamily="50" charset="-127"/>
              </a:rPr>
              <a:t>. </a:t>
            </a:r>
            <a:endParaRPr lang="en-US" altLang="ko-KR" dirty="0" smtClean="0">
              <a:latin typeface="휴먼편지체" panose="02030504000101010101" pitchFamily="18" charset="-127"/>
              <a:ea typeface="휴먼편지체" panose="02030504000101010101" pitchFamily="18" charset="-127"/>
              <a:cs typeface="Arial Unicode MS" panose="020B0604020202020204" pitchFamily="50" charset="-127"/>
            </a:endParaRPr>
          </a:p>
          <a:p>
            <a:pPr algn="ctr"/>
            <a:endParaRPr lang="en-US" altLang="ko-KR" dirty="0" smtClean="0">
              <a:latin typeface="Calibri" panose="020F0502020204030204" pitchFamily="34" charset="0"/>
              <a:ea typeface="+mj-ea"/>
            </a:endParaRPr>
          </a:p>
          <a:p>
            <a:pPr algn="ctr"/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He </a:t>
            </a:r>
            <a:r>
              <a:rPr lang="en-US" altLang="ko-KR" dirty="0">
                <a:latin typeface="Comic Sans MS" panose="030F0702030302020204" pitchFamily="66" charset="0"/>
                <a:ea typeface="+mj-ea"/>
              </a:rPr>
              <a:t>who loves practice without theory </a:t>
            </a: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is </a:t>
            </a:r>
            <a:r>
              <a:rPr lang="en-US" altLang="ko-KR" dirty="0">
                <a:latin typeface="Comic Sans MS" panose="030F0702030302020204" pitchFamily="66" charset="0"/>
                <a:ea typeface="+mj-ea"/>
              </a:rPr>
              <a:t>like the sailor </a:t>
            </a:r>
            <a:endParaRPr lang="en-US" altLang="ko-KR" dirty="0" smtClean="0">
              <a:latin typeface="Comic Sans MS" panose="030F0702030302020204" pitchFamily="66" charset="0"/>
              <a:ea typeface="+mj-ea"/>
            </a:endParaRPr>
          </a:p>
          <a:p>
            <a:pPr algn="ctr"/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who </a:t>
            </a:r>
            <a:r>
              <a:rPr lang="en-US" altLang="ko-KR" dirty="0">
                <a:latin typeface="Comic Sans MS" panose="030F0702030302020204" pitchFamily="66" charset="0"/>
                <a:ea typeface="+mj-ea"/>
              </a:rPr>
              <a:t>boards ship </a:t>
            </a: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without </a:t>
            </a:r>
            <a:r>
              <a:rPr lang="en-US" altLang="ko-KR" dirty="0">
                <a:latin typeface="Comic Sans MS" panose="030F0702030302020204" pitchFamily="66" charset="0"/>
                <a:ea typeface="+mj-ea"/>
              </a:rPr>
              <a:t>a rudder and compass </a:t>
            </a: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and </a:t>
            </a:r>
          </a:p>
          <a:p>
            <a:pPr algn="ctr"/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never </a:t>
            </a:r>
            <a:r>
              <a:rPr lang="en-US" altLang="ko-KR" dirty="0">
                <a:latin typeface="Comic Sans MS" panose="030F0702030302020204" pitchFamily="66" charset="0"/>
                <a:ea typeface="+mj-ea"/>
              </a:rPr>
              <a:t>knows where he may cast.</a:t>
            </a:r>
          </a:p>
        </p:txBody>
      </p:sp>
      <p:pic>
        <p:nvPicPr>
          <p:cNvPr id="15362" name="Picture 2" descr="http://www.ilbe.com/files/attach/new/20160118/377678/6562079831/7332947876/e1536247ce14054cd6445dda5581f4f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052736"/>
            <a:ext cx="3057044" cy="18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932170" y="2924944"/>
            <a:ext cx="36887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prstClr val="black"/>
              </a:buClr>
              <a:buSzPts val="1200"/>
              <a:buFont typeface="Times New Roman" pitchFamily="18" charset="0"/>
              <a:buNone/>
            </a:pPr>
            <a:r>
              <a:rPr lang="en-US" altLang="ko-KR" dirty="0" smtClean="0">
                <a:solidFill>
                  <a:prstClr val="black"/>
                </a:solidFill>
                <a:latin typeface="Calibri" panose="020F0502020204030204" pitchFamily="34" charset="0"/>
              </a:rPr>
              <a:t>Leonardo da Vinci [1452~1519]</a:t>
            </a:r>
            <a:endParaRPr lang="en-US" altLang="ko-KR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73537"/>
            <a:ext cx="777997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0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제일원리 </a:t>
            </a: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(First-principle, </a:t>
            </a:r>
            <a:r>
              <a:rPr lang="en-US" altLang="ko-KR" sz="1600" b="1" i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ab-initio</a:t>
            </a: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218238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실험 데이터 기반 보정 파라미터를 사용하지 않고</a:t>
            </a:r>
            <a:r>
              <a:rPr lang="en-US" altLang="ko-KR" sz="1600" dirty="0" smtClean="0">
                <a:latin typeface="+mj-ea"/>
                <a:ea typeface="+mj-ea"/>
              </a:rPr>
              <a:t>,</a:t>
            </a:r>
            <a:r>
              <a:rPr lang="ko-KR" altLang="en-US" sz="1600" dirty="0" smtClean="0">
                <a:latin typeface="+mj-ea"/>
                <a:ea typeface="+mj-ea"/>
              </a:rPr>
              <a:t> 원자단위 시스템 성질 계산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예측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43" y="4684893"/>
            <a:ext cx="1508733" cy="133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6388" y="4645564"/>
            <a:ext cx="989295" cy="128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C:\Documents and Settings\Administrator\바탕 화면\d0_3_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6" y="4716733"/>
            <a:ext cx="132846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91223"/>
              </p:ext>
            </p:extLst>
          </p:nvPr>
        </p:nvGraphicFramePr>
        <p:xfrm>
          <a:off x="1043608" y="1844824"/>
          <a:ext cx="7010399" cy="360040"/>
        </p:xfrm>
        <a:graphic>
          <a:graphicData uri="http://schemas.openxmlformats.org/drawingml/2006/table">
            <a:tbl>
              <a:tblPr/>
              <a:tblGrid>
                <a:gridCol w="7010399"/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양자역학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Schrödinger’s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Equation)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65188"/>
              </p:ext>
            </p:extLst>
          </p:nvPr>
        </p:nvGraphicFramePr>
        <p:xfrm>
          <a:off x="881916" y="2492896"/>
          <a:ext cx="7362491" cy="1872208"/>
        </p:xfrm>
        <a:graphic>
          <a:graphicData uri="http://schemas.openxmlformats.org/drawingml/2006/table">
            <a:tbl>
              <a:tblPr/>
              <a:tblGrid>
                <a:gridCol w="1225972"/>
                <a:gridCol w="1469167"/>
                <a:gridCol w="1669053"/>
                <a:gridCol w="1612418"/>
                <a:gridCol w="1385881"/>
              </a:tblGrid>
              <a:tr h="298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열역학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기계적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전자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15741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결정구조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분자구조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밀도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표면구조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Solution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Point Defect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전위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Stacking Fault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Interface Structure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Internal energy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Phonon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Entropy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mag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Activation Energy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Elastic constants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Bulk, Shear modulus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Compressibility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Poisson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DOS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Band structure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Band gap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Moments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Ionization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3794" name="Picture 2" descr="http://www.corrosionclinic.com/corrosion_online_lectures/fig25.gif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21" y="4861104"/>
            <a:ext cx="1165629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ucl.ac.uk/EarthSci/people/lidunka/GEOL2014/Geophysics3%20-%20Elasticity%20and%20EoS/Old%20files/GEOL%20C365%20Lecture%202%20Elastic%20Properties%20of%20Crystal%20Structures_files/mht40C(1).tm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4684893"/>
            <a:ext cx="1397607" cy="12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1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18120" y="1339949"/>
            <a:ext cx="5334000" cy="4105275"/>
            <a:chOff x="1409998" y="470322"/>
            <a:chExt cx="5334000" cy="4105275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13322" y="4055864"/>
              <a:ext cx="10191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09998" y="470322"/>
              <a:ext cx="5334000" cy="410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1547664" y="548680"/>
              <a:ext cx="5040560" cy="3960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25588" y="1497484"/>
              <a:ext cx="2664296" cy="2592288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Nucleus</a:t>
              </a:r>
              <a:endParaRPr lang="ko-KR" altLang="en-US" sz="1600" b="1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5076056" y="764704"/>
              <a:ext cx="1440160" cy="144016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Nucleus</a:t>
              </a:r>
              <a:endParaRPr lang="ko-KR" altLang="en-US" sz="1600" b="1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5076056" y="2996952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5796136" y="3678932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584700" y="3958456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355976" y="1340768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2365152" y="934120"/>
              <a:ext cx="216024" cy="216024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>
              <a:bevelT w="127000" h="127000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4017144" y="1078136"/>
              <a:ext cx="288032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131840" y="786190"/>
              <a:ext cx="972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Electron</a:t>
              </a:r>
              <a:endParaRPr lang="ko-KR" alt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14922" y="2420888"/>
              <a:ext cx="1613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Wave-function</a:t>
              </a:r>
              <a:endParaRPr lang="ko-KR" altLang="en-US" sz="1600" b="1" dirty="0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Particle System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01331"/>
              </p:ext>
            </p:extLst>
          </p:nvPr>
        </p:nvGraphicFramePr>
        <p:xfrm>
          <a:off x="5796136" y="2367111"/>
          <a:ext cx="2808312" cy="283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4" name="Equation" r:id="rId6" imgW="1841500" imgH="203200" progId="Equation.DSMT4">
                  <p:embed/>
                </p:oleObj>
              </mc:Choice>
              <mc:Fallback>
                <p:oleObj name="Equation" r:id="rId6" imgW="18415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367111"/>
                        <a:ext cx="2808312" cy="2835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620794"/>
              </p:ext>
            </p:extLst>
          </p:nvPr>
        </p:nvGraphicFramePr>
        <p:xfrm>
          <a:off x="5873116" y="3039760"/>
          <a:ext cx="2835243" cy="976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5" name="Equation" r:id="rId8" imgW="2730500" imgH="939800" progId="Equation.DSMT4">
                  <p:embed/>
                </p:oleObj>
              </mc:Choice>
              <mc:Fallback>
                <p:oleObj name="Equation" r:id="rId8" imgW="2730500" imgH="939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116" y="3039760"/>
                        <a:ext cx="2835243" cy="976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5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수소 원자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20756"/>
            <a:ext cx="2160240" cy="7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54" y="1288789"/>
            <a:ext cx="1875656" cy="64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36" y="2016726"/>
            <a:ext cx="6136749" cy="81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55320"/>
            <a:ext cx="2592288" cy="40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7" y="3653789"/>
            <a:ext cx="4499641" cy="69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48010"/>
            <a:ext cx="3657978" cy="28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1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Schrodinger’s Equation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25488" y="1268109"/>
            <a:ext cx="55133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" dirty="0">
                <a:latin typeface="+mn-ea"/>
                <a:ea typeface="+mn-ea"/>
              </a:rPr>
              <a:t>many body problem </a:t>
            </a:r>
            <a:r>
              <a:rPr lang="ko-KR" altLang="en-US" sz="1600" dirty="0">
                <a:latin typeface="+mn-ea"/>
                <a:ea typeface="+mn-ea"/>
              </a:rPr>
              <a:t>의 경우 수학적인 해를 찾을 수 없음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5806"/>
              </p:ext>
            </p:extLst>
          </p:nvPr>
        </p:nvGraphicFramePr>
        <p:xfrm>
          <a:off x="1828800" y="2559521"/>
          <a:ext cx="4419600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0" name="Equation" r:id="rId4" imgW="2730240" imgH="939600" progId="Equation.DSMT4">
                  <p:embed/>
                </p:oleObj>
              </mc:Choice>
              <mc:Fallback>
                <p:oleObj name="Equation" r:id="rId4" imgW="27302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559521"/>
                        <a:ext cx="4419600" cy="1522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498911"/>
              </p:ext>
            </p:extLst>
          </p:nvPr>
        </p:nvGraphicFramePr>
        <p:xfrm>
          <a:off x="1828800" y="1807046"/>
          <a:ext cx="44180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1" name="Equation" r:id="rId6" imgW="1841400" imgH="203040" progId="Equation.DSMT4">
                  <p:embed/>
                </p:oleObj>
              </mc:Choice>
              <mc:Fallback>
                <p:oleObj name="Equation" r:id="rId6" imgW="1841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07046"/>
                        <a:ext cx="4418013" cy="446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51070" y="4437112"/>
            <a:ext cx="712477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" i="1" dirty="0">
                <a:latin typeface="+mj-ea"/>
                <a:ea typeface="+mj-ea"/>
              </a:rPr>
              <a:t>adiabatic approximation</a:t>
            </a:r>
            <a:r>
              <a:rPr lang="en-US" altLang="ko-KR" sz="1600" dirty="0">
                <a:latin typeface="+mj-ea"/>
                <a:ea typeface="+mj-ea"/>
              </a:rPr>
              <a:t> (Born-Oppenheimer) </a:t>
            </a:r>
          </a:p>
          <a:p>
            <a:pPr eaLnBrk="1" hangingPunct="1"/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i="1" dirty="0">
                <a:latin typeface="+mj-ea"/>
                <a:ea typeface="+mj-ea"/>
              </a:rPr>
              <a:t> Density Functional Theory </a:t>
            </a:r>
          </a:p>
          <a:p>
            <a:pPr eaLnBrk="1" hangingPunct="1"/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en-US" altLang="ko-KR" sz="1600" dirty="0" err="1">
                <a:latin typeface="+mj-ea"/>
                <a:ea typeface="+mj-ea"/>
              </a:rPr>
              <a:t>Hohenberg</a:t>
            </a:r>
            <a:r>
              <a:rPr lang="en-US" altLang="ko-KR" sz="1600" dirty="0">
                <a:latin typeface="+mj-ea"/>
                <a:ea typeface="+mj-ea"/>
              </a:rPr>
              <a:t> and Kohn 1964, Kohn and Sham 1965), </a:t>
            </a:r>
          </a:p>
          <a:p>
            <a:pPr eaLnBrk="1" hangingPunct="1"/>
            <a:r>
              <a:rPr lang="ko-KR" altLang="en-US" sz="1600" dirty="0">
                <a:latin typeface="+mj-ea"/>
                <a:ea typeface="+mj-ea"/>
              </a:rPr>
              <a:t>을 적용하여 근사적으로 해결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830263" y="5693246"/>
            <a:ext cx="7375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Many electrons problems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altLang="ko-KR" sz="1600" dirty="0" err="1">
                <a:latin typeface="+mj-ea"/>
                <a:ea typeface="+mj-ea"/>
                <a:cs typeface="Times New Roman" pitchFamily="18" charset="0"/>
                <a:sym typeface="Wingdings" pitchFamily="2" charset="2"/>
              </a:rPr>
              <a:t>Khon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  <a:sym typeface="Wingdings" pitchFamily="2" charset="2"/>
              </a:rPr>
              <a:t>-sham equations by </a:t>
            </a:r>
            <a:r>
              <a:rPr lang="en-US" altLang="ko-KR" sz="1600" dirty="0" err="1">
                <a:latin typeface="+mj-ea"/>
                <a:ea typeface="+mj-ea"/>
                <a:cs typeface="Times New Roman" pitchFamily="18" charset="0"/>
                <a:sym typeface="Wingdings" pitchFamily="2" charset="2"/>
              </a:rPr>
              <a:t>variational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  <a:sym typeface="Wingdings" pitchFamily="2" charset="2"/>
              </a:rPr>
              <a:t> principles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 </a:t>
            </a:r>
            <a:endParaRPr lang="ko-KR" altLang="en-US" sz="1600" dirty="0"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Khon-Sham equation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985235"/>
              </p:ext>
            </p:extLst>
          </p:nvPr>
        </p:nvGraphicFramePr>
        <p:xfrm>
          <a:off x="2544390" y="1268760"/>
          <a:ext cx="48752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0" name="Equation" r:id="rId4" imgW="2666880" imgH="279360" progId="Equation.3">
                  <p:embed/>
                </p:oleObj>
              </mc:Choice>
              <mc:Fallback>
                <p:oleObj name="Equation" r:id="rId4" imgW="26668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390" y="1268760"/>
                        <a:ext cx="48752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602877" y="1698972"/>
            <a:ext cx="6438900" cy="1370013"/>
            <a:chOff x="144" y="1005"/>
            <a:chExt cx="4056" cy="863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144" y="1005"/>
              <a:ext cx="2069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altLang="ko-KR" sz="1600" dirty="0">
                  <a:latin typeface="+mj-ea"/>
                  <a:ea typeface="+mj-ea"/>
                  <a:cs typeface="Times New Roman" pitchFamily="18" charset="0"/>
                </a:rPr>
                <a:t>Applying the </a:t>
              </a:r>
              <a:r>
                <a:rPr lang="en-US" altLang="ko-KR" sz="1600" dirty="0" err="1">
                  <a:latin typeface="+mj-ea"/>
                  <a:ea typeface="+mj-ea"/>
                  <a:cs typeface="Times New Roman" pitchFamily="18" charset="0"/>
                </a:rPr>
                <a:t>variational</a:t>
              </a:r>
              <a:r>
                <a:rPr lang="en-US" altLang="ko-KR" sz="1600" dirty="0">
                  <a:latin typeface="+mj-ea"/>
                  <a:ea typeface="+mj-ea"/>
                  <a:cs typeface="Times New Roman" pitchFamily="18" charset="0"/>
                </a:rPr>
                <a:t> principle</a:t>
              </a:r>
            </a:p>
          </p:txBody>
        </p:sp>
        <p:graphicFrame>
          <p:nvGraphicFramePr>
            <p:cNvPr id="1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2361368"/>
                </p:ext>
              </p:extLst>
            </p:nvPr>
          </p:nvGraphicFramePr>
          <p:xfrm>
            <a:off x="1011" y="1385"/>
            <a:ext cx="3189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1" name="Equation" r:id="rId6" imgW="2768400" imgH="419040" progId="Equation.3">
                    <p:embed/>
                  </p:oleObj>
                </mc:Choice>
                <mc:Fallback>
                  <p:oleObj name="Equation" r:id="rId6" imgW="276840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" y="1385"/>
                          <a:ext cx="3189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7"/>
          <p:cNvGrpSpPr>
            <a:grpSpLocks/>
          </p:cNvGrpSpPr>
          <p:nvPr/>
        </p:nvGrpSpPr>
        <p:grpSpPr bwMode="auto">
          <a:xfrm>
            <a:off x="594940" y="3224560"/>
            <a:ext cx="6784975" cy="1762125"/>
            <a:chOff x="139" y="2062"/>
            <a:chExt cx="4274" cy="1110"/>
          </a:xfrm>
        </p:grpSpPr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139" y="2062"/>
              <a:ext cx="4274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ct val="140000"/>
                </a:lnSpc>
                <a:buFont typeface="Wingdings" pitchFamily="2" charset="2"/>
                <a:buChar char="è"/>
              </a:pPr>
              <a:r>
                <a:rPr lang="en-US" altLang="ko-KR" sz="1600" dirty="0">
                  <a:latin typeface="+mj-ea"/>
                  <a:ea typeface="+mj-ea"/>
                  <a:cs typeface="Times New Roman" pitchFamily="18" charset="0"/>
                  <a:sym typeface="Wingdings" pitchFamily="2" charset="2"/>
                </a:rPr>
                <a:t>A corresponding system of the non-interacting “</a:t>
              </a:r>
              <a:r>
                <a:rPr lang="en-US" altLang="ko-KR" sz="1600" dirty="0">
                  <a:solidFill>
                    <a:srgbClr val="FF0000"/>
                  </a:solidFill>
                  <a:latin typeface="+mj-ea"/>
                  <a:ea typeface="+mj-ea"/>
                  <a:cs typeface="Times New Roman" pitchFamily="18" charset="0"/>
                  <a:sym typeface="Wingdings" pitchFamily="2" charset="2"/>
                </a:rPr>
                <a:t>fictitious</a:t>
              </a:r>
              <a:r>
                <a:rPr lang="en-US" altLang="ko-KR" sz="1600" dirty="0">
                  <a:latin typeface="+mj-ea"/>
                  <a:ea typeface="+mj-ea"/>
                  <a:cs typeface="Times New Roman" pitchFamily="18" charset="0"/>
                  <a:sym typeface="Wingdings" pitchFamily="2" charset="2"/>
                </a:rPr>
                <a:t>” particles, </a:t>
              </a:r>
            </a:p>
            <a:p>
              <a:pPr>
                <a:lnSpc>
                  <a:spcPct val="140000"/>
                </a:lnSpc>
                <a:buFont typeface="Wingdings" pitchFamily="2" charset="2"/>
                <a:buNone/>
              </a:pPr>
              <a:r>
                <a:rPr lang="en-US" altLang="ko-KR" sz="1600" dirty="0">
                  <a:latin typeface="+mj-ea"/>
                  <a:ea typeface="+mj-ea"/>
                  <a:cs typeface="Times New Roman" pitchFamily="18" charset="0"/>
                  <a:sym typeface="Wingdings" pitchFamily="2" charset="2"/>
                </a:rPr>
                <a:t>    giving the same energy, then</a:t>
              </a:r>
              <a:endParaRPr lang="en-US" altLang="ko-KR" sz="1600" dirty="0">
                <a:latin typeface="+mj-ea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8"/>
            <p:cNvGraphicFramePr>
              <a:graphicFrameLocks noChangeAspect="1"/>
            </p:cNvGraphicFramePr>
            <p:nvPr/>
          </p:nvGraphicFramePr>
          <p:xfrm>
            <a:off x="494" y="2688"/>
            <a:ext cx="1932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2" name="Equation" r:id="rId8" imgW="1676160" imgH="419040" progId="Equation.3">
                    <p:embed/>
                  </p:oleObj>
                </mc:Choice>
                <mc:Fallback>
                  <p:oleObj name="Equation" r:id="rId8" imgW="167616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2688"/>
                          <a:ext cx="1932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09504"/>
              </p:ext>
            </p:extLst>
          </p:nvPr>
        </p:nvGraphicFramePr>
        <p:xfrm>
          <a:off x="4865315" y="4218335"/>
          <a:ext cx="366712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3" name="Equation" r:id="rId10" imgW="2006280" imgH="609480" progId="Equation.3">
                  <p:embed/>
                </p:oleObj>
              </mc:Choice>
              <mc:Fallback>
                <p:oleObj name="Equation" r:id="rId10" imgW="200628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315" y="4218335"/>
                        <a:ext cx="366712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15852"/>
              </p:ext>
            </p:extLst>
          </p:nvPr>
        </p:nvGraphicFramePr>
        <p:xfrm>
          <a:off x="1172790" y="5208935"/>
          <a:ext cx="3556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4" name="Equation" r:id="rId12" imgW="1942920" imgH="431640" progId="Equation.3">
                  <p:embed/>
                </p:oleObj>
              </mc:Choice>
              <mc:Fallback>
                <p:oleObj name="Equation" r:id="rId12" imgW="1942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790" y="5208935"/>
                        <a:ext cx="3556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74344"/>
              </p:ext>
            </p:extLst>
          </p:nvPr>
        </p:nvGraphicFramePr>
        <p:xfrm>
          <a:off x="5174877" y="5208935"/>
          <a:ext cx="1905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5" name="Equation" r:id="rId14" imgW="1041120" imgH="431640" progId="Equation.3">
                  <p:embed/>
                </p:oleObj>
              </mc:Choice>
              <mc:Fallback>
                <p:oleObj name="Equation" r:id="rId14" imgW="1041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4877" y="5208935"/>
                        <a:ext cx="1905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1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36"/>
          <p:cNvGrpSpPr/>
          <p:nvPr/>
        </p:nvGrpSpPr>
        <p:grpSpPr>
          <a:xfrm>
            <a:off x="357158" y="1196752"/>
            <a:ext cx="8501122" cy="3815016"/>
            <a:chOff x="428596" y="1000108"/>
            <a:chExt cx="8501122" cy="3815016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49263" y="2486025"/>
            <a:ext cx="4967287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3" name="Equation" r:id="rId4" imgW="2933640" imgH="241200" progId="Equation.3">
                    <p:embed/>
                  </p:oleObj>
                </mc:Choice>
                <mc:Fallback>
                  <p:oleObj name="Equation" r:id="rId4" imgW="2933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263" y="2486025"/>
                          <a:ext cx="4967287" cy="4079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28596" y="1285860"/>
              <a:ext cx="2000264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full-relativistic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scalar-relativistic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non-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relativisitic</a:t>
              </a:r>
              <a:endParaRPr lang="ko-KR" altLang="en-US" sz="140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8596" y="3214686"/>
              <a:ext cx="1643074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non-periodic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periodic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symmetrized</a:t>
              </a:r>
              <a:endParaRPr lang="en-US" altLang="ko-KR" sz="1400" dirty="0" smtClean="0">
                <a:latin typeface="+mj-ea"/>
                <a:ea typeface="+mj-ea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real-space</a:t>
              </a:r>
              <a:endParaRPr lang="ko-KR" altLang="en-US" sz="140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7553" y="1214422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00298" y="1000108"/>
              <a:ext cx="3714776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all electron, full-potential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all electron, spherical potential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pseudopotential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(valence electrons)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jellium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approximation</a:t>
              </a:r>
              <a:endParaRPr lang="ko-KR" altLang="en-US" sz="140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4546" y="3214686"/>
              <a:ext cx="3857652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local density approx. (LDA)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generalized </a:t>
              </a:r>
              <a:r>
                <a:rPr lang="en-US" altLang="ko-KR" sz="1400" dirty="0" err="1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graident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 approx. (GGA)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non-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spinpolarized</a:t>
              </a:r>
              <a:endParaRPr lang="en-US" altLang="ko-KR" sz="1400" dirty="0" smtClean="0">
                <a:latin typeface="+mj-ea"/>
                <a:ea typeface="+mj-ea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spinpolarized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, vector-spin density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LDA+U, OEP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hybrid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functionals</a:t>
              </a:r>
              <a:endParaRPr lang="en-US" altLang="ko-KR" sz="1400" dirty="0" smtClean="0">
                <a:latin typeface="+mj-ea"/>
                <a:ea typeface="+mj-ea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current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functionals</a:t>
              </a:r>
              <a:endParaRPr lang="ko-KR" altLang="en-US" sz="140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512" y="1000108"/>
              <a:ext cx="2643206" cy="35394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real-space grid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plane-waves (PW)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non-linear methods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-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APW: augmented                </a:t>
              </a: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                  method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- KKR-GF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linearized methods</a:t>
              </a: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    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-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 LAPW</a:t>
              </a: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    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-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ASW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- LMTO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linear combination of atomic </a:t>
              </a:r>
              <a:r>
                <a:rPr lang="en-US" altLang="ko-KR" sz="1400" dirty="0" err="1" smtClean="0">
                  <a:latin typeface="+mj-ea"/>
                  <a:ea typeface="+mj-ea"/>
                  <a:cs typeface="Arial" pitchFamily="34" charset="0"/>
                </a:rPr>
                <a:t>orbitals</a:t>
              </a:r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(LCAO)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 - tight-binding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 - Gauss-O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 - Slater type-O</a:t>
              </a:r>
            </a:p>
            <a:p>
              <a:r>
                <a:rPr lang="en-US" altLang="ko-KR" sz="1400" dirty="0" smtClean="0">
                  <a:latin typeface="+mj-ea"/>
                  <a:ea typeface="+mj-ea"/>
                  <a:cs typeface="Arial" pitchFamily="34" charset="0"/>
                </a:rPr>
                <a:t>     - numerical O</a:t>
              </a:r>
              <a:endParaRPr lang="ko-KR" altLang="en-US" sz="1400" dirty="0">
                <a:latin typeface="+mj-ea"/>
                <a:ea typeface="+mj-ea"/>
                <a:cs typeface="Arial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rot="5400000">
              <a:off x="892943" y="2321711"/>
              <a:ext cx="21431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rot="5400000" flipH="1" flipV="1">
              <a:off x="1500166" y="3071810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rot="5400000">
              <a:off x="2535223" y="2320917"/>
              <a:ext cx="21431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rot="5400000" flipH="1" flipV="1">
              <a:off x="3213884" y="307101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rot="10800000">
              <a:off x="5500694" y="2681859"/>
              <a:ext cx="78581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214414" y="5442939"/>
            <a:ext cx="65103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Blugel</a:t>
            </a:r>
            <a:r>
              <a:rPr kumimoji="0" lang="en-US" altLang="ko-KR" sz="1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S. </a:t>
            </a:r>
            <a:r>
              <a:rPr kumimoji="0" lang="en-US" altLang="ko-KR" sz="1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Bihlmayer</a:t>
            </a:r>
            <a:r>
              <a:rPr kumimoji="0" lang="en-US" altLang="ko-KR" sz="1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G., </a:t>
            </a:r>
            <a:r>
              <a:rPr kumimoji="0" lang="en-US" altLang="ko-KR" sz="1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Computational </a:t>
            </a:r>
            <a:r>
              <a:rPr kumimoji="0" lang="en-US" altLang="ko-KR" sz="1400" i="1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nanoscience</a:t>
            </a:r>
            <a:r>
              <a:rPr lang="en-US" altLang="ko-KR" sz="1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Do it yourself</a:t>
            </a:r>
            <a:r>
              <a:rPr lang="en-US" altLang="ko-KR" sz="1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31:85-129 (2006)</a:t>
            </a:r>
            <a:endParaRPr kumimoji="0" lang="en-US" altLang="ko-KR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LCAO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방법 </a:t>
            </a: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(Linear Combination of Atomic Orbitals)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2770" name="Picture 2" descr="Molecular Orbitals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09279"/>
            <a:ext cx="3333750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http://chemistry.umeche.maine.edu/Modeling/eq1.gif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71" y="1412776"/>
            <a:ext cx="375285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://www.chem.wisc.edu/areas/reich/chem547/4-pericyclic%7B01-01%7D.gif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5" y="3284984"/>
            <a:ext cx="8543993" cy="29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54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Pseudo Potential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방법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8674" name="Picture 2" descr="https://upload.wikimedia.org/wikipedia/commons/f/fb/Sketch_Pseudopotential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43" y="1394934"/>
            <a:ext cx="4176464" cy="47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www.acs.psu.edu/drussell/Demos/EvanescentWaves/plane-xy-2.gif">
            <a:hlinkClick r:id="rId5"/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43405"/>
            <a:ext cx="3667340" cy="17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://images.tutorvista.com/cms/images/101/three-dimensional-lattices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40" y="1556793"/>
            <a:ext cx="2388163" cy="23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FLAPW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방법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33400" y="1286915"/>
            <a:ext cx="8153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>
                <a:latin typeface="Times New Roman" pitchFamily="18" charset="0"/>
              </a:rPr>
              <a:t>E. </a:t>
            </a:r>
            <a:r>
              <a:rPr kumimoji="0" lang="en-US" altLang="ko-KR" sz="1400" dirty="0" err="1">
                <a:latin typeface="Times New Roman" pitchFamily="18" charset="0"/>
              </a:rPr>
              <a:t>Wimmer</a:t>
            </a:r>
            <a:r>
              <a:rPr kumimoji="0" lang="en-US" altLang="ko-KR" sz="1400" dirty="0">
                <a:latin typeface="Times New Roman" pitchFamily="18" charset="0"/>
              </a:rPr>
              <a:t>, H. </a:t>
            </a:r>
            <a:r>
              <a:rPr kumimoji="0" lang="en-US" altLang="ko-KR" sz="1400" dirty="0" err="1">
                <a:latin typeface="Times New Roman" pitchFamily="18" charset="0"/>
              </a:rPr>
              <a:t>Krakauer</a:t>
            </a:r>
            <a:r>
              <a:rPr kumimoji="0" lang="en-US" altLang="ko-KR" sz="1400" dirty="0">
                <a:latin typeface="Times New Roman" pitchFamily="18" charset="0"/>
              </a:rPr>
              <a:t>, M. </a:t>
            </a:r>
            <a:r>
              <a:rPr kumimoji="0" lang="en-US" altLang="ko-KR" sz="1400" dirty="0" err="1">
                <a:latin typeface="Times New Roman" pitchFamily="18" charset="0"/>
              </a:rPr>
              <a:t>Weinert</a:t>
            </a:r>
            <a:r>
              <a:rPr kumimoji="0" lang="en-US" altLang="ko-KR" sz="1400" dirty="0">
                <a:latin typeface="Times New Roman" pitchFamily="18" charset="0"/>
              </a:rPr>
              <a:t>, and A. J. Freeman, </a:t>
            </a:r>
            <a:r>
              <a:rPr kumimoji="0" lang="en-US" altLang="ko-KR" sz="1400" i="1" dirty="0">
                <a:latin typeface="Times New Roman" pitchFamily="18" charset="0"/>
              </a:rPr>
              <a:t>Phys. Rev. B</a:t>
            </a:r>
            <a:r>
              <a:rPr kumimoji="0" lang="en-US" altLang="ko-KR" sz="1400" dirty="0">
                <a:latin typeface="Times New Roman" pitchFamily="18" charset="0"/>
              </a:rPr>
              <a:t> </a:t>
            </a:r>
            <a:r>
              <a:rPr kumimoji="0" lang="en-US" altLang="ko-KR" sz="1400" b="1" dirty="0">
                <a:latin typeface="Times New Roman" pitchFamily="18" charset="0"/>
              </a:rPr>
              <a:t>28</a:t>
            </a:r>
            <a:r>
              <a:rPr kumimoji="0" lang="en-US" altLang="ko-KR" sz="1400" dirty="0">
                <a:latin typeface="Times New Roman" pitchFamily="18" charset="0"/>
              </a:rPr>
              <a:t>, 864 (1981) and references therein.</a:t>
            </a:r>
          </a:p>
          <a:p>
            <a:pPr latinLnBrk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>
                <a:latin typeface="Times New Roman" pitchFamily="18" charset="0"/>
              </a:rPr>
              <a:t>M. </a:t>
            </a:r>
            <a:r>
              <a:rPr kumimoji="0" lang="en-US" altLang="ko-KR" sz="1400" dirty="0" err="1">
                <a:latin typeface="Times New Roman" pitchFamily="18" charset="0"/>
              </a:rPr>
              <a:t>Weinert</a:t>
            </a:r>
            <a:r>
              <a:rPr kumimoji="0" lang="en-US" altLang="ko-KR" sz="1400" dirty="0">
                <a:latin typeface="Times New Roman" pitchFamily="18" charset="0"/>
              </a:rPr>
              <a:t>, E. </a:t>
            </a:r>
            <a:r>
              <a:rPr kumimoji="0" lang="en-US" altLang="ko-KR" sz="1400" dirty="0" err="1">
                <a:latin typeface="Times New Roman" pitchFamily="18" charset="0"/>
              </a:rPr>
              <a:t>Wimmer</a:t>
            </a:r>
            <a:r>
              <a:rPr kumimoji="0" lang="en-US" altLang="ko-KR" sz="1400" dirty="0">
                <a:latin typeface="Times New Roman" pitchFamily="18" charset="0"/>
              </a:rPr>
              <a:t>, and A. J. Freeman, </a:t>
            </a:r>
            <a:r>
              <a:rPr kumimoji="0" lang="en-US" altLang="ko-KR" sz="1400" i="1" dirty="0">
                <a:latin typeface="Times New Roman" pitchFamily="18" charset="0"/>
              </a:rPr>
              <a:t>Phys. Rev. B</a:t>
            </a:r>
            <a:r>
              <a:rPr kumimoji="0" lang="en-US" altLang="ko-KR" sz="1400" dirty="0">
                <a:latin typeface="Times New Roman" pitchFamily="18" charset="0"/>
              </a:rPr>
              <a:t> </a:t>
            </a:r>
            <a:r>
              <a:rPr kumimoji="0" lang="en-US" altLang="ko-KR" sz="1400" b="1" dirty="0">
                <a:latin typeface="Times New Roman" pitchFamily="18" charset="0"/>
              </a:rPr>
              <a:t>26</a:t>
            </a:r>
            <a:r>
              <a:rPr kumimoji="0" lang="en-US" altLang="ko-KR" sz="1400" dirty="0">
                <a:latin typeface="Times New Roman" pitchFamily="18" charset="0"/>
              </a:rPr>
              <a:t>, 4571 (1982).</a:t>
            </a:r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3359150" y="2337841"/>
            <a:ext cx="2092325" cy="1512888"/>
            <a:chOff x="1765" y="1163"/>
            <a:chExt cx="2773" cy="1030"/>
          </a:xfrm>
        </p:grpSpPr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1765" y="1296"/>
              <a:ext cx="2773" cy="764"/>
              <a:chOff x="1440" y="3984"/>
              <a:chExt cx="1920" cy="1104"/>
            </a:xfrm>
          </p:grpSpPr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1440" y="3984"/>
                <a:ext cx="1920" cy="1104"/>
              </a:xfrm>
              <a:prstGeom prst="rect">
                <a:avLst/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1536" y="4416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40" y="4416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2544" y="4416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17" name="Oval 15"/>
              <p:cNvSpPr>
                <a:spLocks noChangeArrowheads="1"/>
              </p:cNvSpPr>
              <p:nvPr/>
            </p:nvSpPr>
            <p:spPr bwMode="auto">
              <a:xfrm>
                <a:off x="1536" y="4800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18" name="Oval 16"/>
              <p:cNvSpPr>
                <a:spLocks noChangeArrowheads="1"/>
              </p:cNvSpPr>
              <p:nvPr/>
            </p:nvSpPr>
            <p:spPr bwMode="auto">
              <a:xfrm>
                <a:off x="2040" y="4800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auto">
              <a:xfrm>
                <a:off x="2544" y="4800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auto">
              <a:xfrm>
                <a:off x="2304" y="4608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auto">
              <a:xfrm>
                <a:off x="1776" y="4608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2" name="Oval 20"/>
              <p:cNvSpPr>
                <a:spLocks noChangeArrowheads="1"/>
              </p:cNvSpPr>
              <p:nvPr/>
            </p:nvSpPr>
            <p:spPr bwMode="auto">
              <a:xfrm>
                <a:off x="2304" y="4224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auto">
              <a:xfrm>
                <a:off x="1776" y="4224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4" name="Oval 22"/>
              <p:cNvSpPr>
                <a:spLocks noChangeArrowheads="1"/>
              </p:cNvSpPr>
              <p:nvPr/>
            </p:nvSpPr>
            <p:spPr bwMode="auto">
              <a:xfrm>
                <a:off x="1536" y="4032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2040" y="4032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2544" y="4032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7" name="Oval 25"/>
              <p:cNvSpPr>
                <a:spLocks noChangeArrowheads="1"/>
              </p:cNvSpPr>
              <p:nvPr/>
            </p:nvSpPr>
            <p:spPr bwMode="auto">
              <a:xfrm>
                <a:off x="3030" y="4416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3030" y="4800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2790" y="4608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30" name="Oval 28"/>
              <p:cNvSpPr>
                <a:spLocks noChangeArrowheads="1"/>
              </p:cNvSpPr>
              <p:nvPr/>
            </p:nvSpPr>
            <p:spPr bwMode="auto">
              <a:xfrm>
                <a:off x="2790" y="4224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auto">
              <a:xfrm>
                <a:off x="3030" y="4032"/>
                <a:ext cx="240" cy="240"/>
              </a:xfrm>
              <a:prstGeom prst="ellipse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ko-KR" b="1"/>
              </a:p>
            </p:txBody>
          </p:sp>
        </p:grp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1765" y="1163"/>
              <a:ext cx="2773" cy="133"/>
            </a:xfrm>
            <a:prstGeom prst="rect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5E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ko-KR" b="1"/>
            </a:p>
          </p:txBody>
        </p:sp>
        <p:sp>
          <p:nvSpPr>
            <p:cNvPr id="12" name="Rectangle 31"/>
            <p:cNvSpPr>
              <a:spLocks noChangeArrowheads="1"/>
            </p:cNvSpPr>
            <p:nvPr/>
          </p:nvSpPr>
          <p:spPr bwMode="auto">
            <a:xfrm>
              <a:off x="1765" y="2060"/>
              <a:ext cx="2773" cy="133"/>
            </a:xfrm>
            <a:prstGeom prst="rect">
              <a:avLst/>
            </a:prstGeom>
            <a:gradFill rotWithShape="0">
              <a:gsLst>
                <a:gs pos="0">
                  <a:srgbClr val="005E76"/>
                </a:gs>
                <a:gs pos="100000">
                  <a:srgbClr val="00CC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ko-KR" b="1"/>
            </a:p>
          </p:txBody>
        </p:sp>
      </p:grpSp>
      <p:sp>
        <p:nvSpPr>
          <p:cNvPr id="32" name="AutoShape 32"/>
          <p:cNvSpPr>
            <a:spLocks/>
          </p:cNvSpPr>
          <p:nvPr/>
        </p:nvSpPr>
        <p:spPr bwMode="auto">
          <a:xfrm>
            <a:off x="6049963" y="2337841"/>
            <a:ext cx="1874837" cy="530225"/>
          </a:xfrm>
          <a:prstGeom prst="borderCallout2">
            <a:avLst>
              <a:gd name="adj1" fmla="val 17477"/>
              <a:gd name="adj2" fmla="val -3486"/>
              <a:gd name="adj3" fmla="val 17477"/>
              <a:gd name="adj4" fmla="val -23912"/>
              <a:gd name="adj5" fmla="val 37380"/>
              <a:gd name="adj6" fmla="val -45278"/>
            </a:avLst>
          </a:prstGeom>
          <a:gradFill rotWithShape="0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kumimoji="0" lang="en-US" altLang="ko-KR" sz="1400" b="1">
                <a:latin typeface="Times New Roman" pitchFamily="18" charset="0"/>
              </a:rPr>
              <a:t>Muffin-Tin (MT)</a:t>
            </a:r>
          </a:p>
          <a:p>
            <a:pPr algn="ctr" latinLnBrk="0"/>
            <a:r>
              <a:rPr kumimoji="0" lang="en-US" altLang="ko-KR" sz="1400" b="1">
                <a:latin typeface="Times New Roman" pitchFamily="18" charset="0"/>
              </a:rPr>
              <a:t>Sphere Region</a:t>
            </a:r>
          </a:p>
        </p:txBody>
      </p:sp>
      <p:sp>
        <p:nvSpPr>
          <p:cNvPr id="33" name="AutoShape 33"/>
          <p:cNvSpPr>
            <a:spLocks/>
          </p:cNvSpPr>
          <p:nvPr/>
        </p:nvSpPr>
        <p:spPr bwMode="auto">
          <a:xfrm>
            <a:off x="6115050" y="3633241"/>
            <a:ext cx="1243013" cy="530225"/>
          </a:xfrm>
          <a:prstGeom prst="borderCallout2">
            <a:avLst>
              <a:gd name="adj1" fmla="val 17477"/>
              <a:gd name="adj2" fmla="val -5264"/>
              <a:gd name="adj3" fmla="val 17477"/>
              <a:gd name="adj4" fmla="val -34208"/>
              <a:gd name="adj5" fmla="val -57769"/>
              <a:gd name="adj6" fmla="val -64472"/>
            </a:avLst>
          </a:prstGeom>
          <a:gradFill rotWithShape="0">
            <a:gsLst>
              <a:gs pos="0">
                <a:srgbClr val="18472F"/>
              </a:gs>
              <a:gs pos="50000">
                <a:srgbClr val="339966"/>
              </a:gs>
              <a:gs pos="100000">
                <a:srgbClr val="18472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kumimoji="0" lang="en-US" altLang="ko-KR" sz="1400" b="1">
                <a:solidFill>
                  <a:schemeClr val="bg1"/>
                </a:solidFill>
                <a:latin typeface="Times New Roman" pitchFamily="18" charset="0"/>
              </a:rPr>
              <a:t>Interstitial</a:t>
            </a:r>
          </a:p>
          <a:p>
            <a:pPr algn="ctr" latinLnBrk="0"/>
            <a:r>
              <a:rPr kumimoji="0" lang="en-US" altLang="ko-KR" sz="1400" b="1">
                <a:solidFill>
                  <a:schemeClr val="bg1"/>
                </a:solidFill>
                <a:latin typeface="Times New Roman" pitchFamily="18" charset="0"/>
              </a:rPr>
              <a:t>Region</a:t>
            </a:r>
          </a:p>
        </p:txBody>
      </p:sp>
      <p:sp>
        <p:nvSpPr>
          <p:cNvPr id="34" name="AutoShape 34"/>
          <p:cNvSpPr>
            <a:spLocks/>
          </p:cNvSpPr>
          <p:nvPr/>
        </p:nvSpPr>
        <p:spPr bwMode="auto">
          <a:xfrm>
            <a:off x="1508125" y="2725191"/>
            <a:ext cx="1223963" cy="530225"/>
          </a:xfrm>
          <a:prstGeom prst="borderCallout2">
            <a:avLst>
              <a:gd name="adj1" fmla="val 17477"/>
              <a:gd name="adj2" fmla="val 106227"/>
              <a:gd name="adj3" fmla="val 17477"/>
              <a:gd name="adj4" fmla="val 130741"/>
              <a:gd name="adj5" fmla="val -48542"/>
              <a:gd name="adj6" fmla="val 156292"/>
            </a:avLst>
          </a:prstGeom>
          <a:gradFill rotWithShape="0">
            <a:gsLst>
              <a:gs pos="0">
                <a:srgbClr val="005E76"/>
              </a:gs>
              <a:gs pos="50000">
                <a:srgbClr val="00CCFF"/>
              </a:gs>
              <a:gs pos="100000">
                <a:srgbClr val="005E76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kumimoji="0" lang="en-US" altLang="ko-KR" sz="1400" b="1">
                <a:solidFill>
                  <a:schemeClr val="bg1"/>
                </a:solidFill>
                <a:latin typeface="Times New Roman" pitchFamily="18" charset="0"/>
              </a:rPr>
              <a:t>Vacuum</a:t>
            </a:r>
          </a:p>
          <a:p>
            <a:pPr algn="ctr" latinLnBrk="0"/>
            <a:r>
              <a:rPr kumimoji="0" lang="en-US" altLang="ko-KR" sz="1400" b="1">
                <a:solidFill>
                  <a:schemeClr val="bg1"/>
                </a:solidFill>
                <a:latin typeface="Times New Roman" pitchFamily="18" charset="0"/>
              </a:rPr>
              <a:t>Region</a:t>
            </a: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1030288" y="4103141"/>
            <a:ext cx="25639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kumimoji="0" lang="en-US" altLang="ko-KR" sz="1600">
                <a:latin typeface="+mj-ea"/>
                <a:ea typeface="+mj-ea"/>
              </a:rPr>
              <a:t>Wave Function Expansion</a:t>
            </a:r>
          </a:p>
        </p:txBody>
      </p:sp>
      <p:graphicFrame>
        <p:nvGraphicFramePr>
          <p:cNvPr id="3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889826"/>
              </p:ext>
            </p:extLst>
          </p:nvPr>
        </p:nvGraphicFramePr>
        <p:xfrm>
          <a:off x="3683000" y="4103141"/>
          <a:ext cx="18542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2" name="Equation" r:id="rId4" imgW="1625400" imgH="355320" progId="Equation.3">
                  <p:embed/>
                </p:oleObj>
              </mc:Choice>
              <mc:Fallback>
                <p:oleObj name="Equation" r:id="rId4" imgW="16254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103141"/>
                        <a:ext cx="185420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1128713" y="4433341"/>
            <a:ext cx="7444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kumimoji="0" lang="en-US" altLang="ko-KR" sz="1600">
                <a:latin typeface="+mj-ea"/>
                <a:ea typeface="+mj-ea"/>
              </a:rPr>
              <a:t>where</a:t>
            </a:r>
          </a:p>
        </p:txBody>
      </p:sp>
      <p:graphicFrame>
        <p:nvGraphicFramePr>
          <p:cNvPr id="3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547960"/>
              </p:ext>
            </p:extLst>
          </p:nvPr>
        </p:nvGraphicFramePr>
        <p:xfrm>
          <a:off x="1214438" y="4612729"/>
          <a:ext cx="545306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3" name="Equation" r:id="rId6" imgW="4838400" imgH="1041120" progId="Equation.3">
                  <p:embed/>
                </p:oleObj>
              </mc:Choice>
              <mc:Fallback>
                <p:oleObj name="Equation" r:id="rId6" imgW="483840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4612729"/>
                        <a:ext cx="5453062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1195388" y="5817641"/>
            <a:ext cx="5757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kumimoji="0" lang="en-US" altLang="ko-KR" sz="1600">
                <a:latin typeface="+mj-ea"/>
                <a:ea typeface="+mj-ea"/>
              </a:rPr>
              <a:t>with</a:t>
            </a:r>
          </a:p>
        </p:txBody>
      </p:sp>
      <p:graphicFrame>
        <p:nvGraphicFramePr>
          <p:cNvPr id="4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18568"/>
              </p:ext>
            </p:extLst>
          </p:nvPr>
        </p:nvGraphicFramePr>
        <p:xfrm>
          <a:off x="1784350" y="5839866"/>
          <a:ext cx="100012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4" name="Equation" r:id="rId8" imgW="799920" imgH="241200" progId="Equation.3">
                  <p:embed/>
                </p:oleObj>
              </mc:Choice>
              <mc:Fallback>
                <p:oleObj name="Equation" r:id="rId8" imgW="799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5839866"/>
                        <a:ext cx="1000125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41"/>
          <p:cNvSpPr txBox="1">
            <a:spLocks noChangeArrowheads="1"/>
          </p:cNvSpPr>
          <p:nvPr/>
        </p:nvSpPr>
        <p:spPr bwMode="auto">
          <a:xfrm>
            <a:off x="2779713" y="5793829"/>
            <a:ext cx="5501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kumimoji="0" lang="en-US" altLang="ko-KR" sz="1600">
                <a:latin typeface="+mj-ea"/>
                <a:ea typeface="+mj-ea"/>
              </a:rPr>
              <a:t>and</a:t>
            </a:r>
          </a:p>
        </p:txBody>
      </p:sp>
      <p:graphicFrame>
        <p:nvGraphicFramePr>
          <p:cNvPr id="4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18753"/>
              </p:ext>
            </p:extLst>
          </p:nvPr>
        </p:nvGraphicFramePr>
        <p:xfrm>
          <a:off x="3322638" y="5846216"/>
          <a:ext cx="10922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5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2638" y="5846216"/>
                        <a:ext cx="10922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044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전산 재료 과학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6057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▣ Integrated Computational Material Engineering, Material Genome Initiative, Multi-scale modeling, </a:t>
            </a:r>
            <a:r>
              <a:rPr lang="ko-KR" altLang="en-US" sz="1600" b="1" noProof="1" smtClean="0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전산모사</a:t>
            </a:r>
            <a:endParaRPr lang="en-US" altLang="ko-KR" sz="1600" b="1" noProof="1" smtClean="0">
              <a:solidFill>
                <a:srgbClr val="0000CC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 descr="http://www.tms.org/meetings/2013/ICME2013/images/ICME-Logo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99" y="1844824"/>
            <a:ext cx="3463880" cy="10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hubzero.org/app/site/resources/2013/01/00971/slides/012.01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21" y="3284984"/>
            <a:ext cx="393643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95842"/>
            <a:ext cx="3816424" cy="23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 descr="http://image.slidesharecdn.com/usingmongodbformaterialsdiscoverymongosv-111213111618-phpapp01/95/using-mongodb-for-materials-discovery-4-728.jpg?cb=1408074962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90" y="4005064"/>
            <a:ext cx="3222108" cy="24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Silicon in Cementite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연구 배경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455240" y="1158949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 Silicon 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의 추가가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cementite 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의 형성을 </a:t>
            </a:r>
            <a:r>
              <a:rPr lang="ko-KR" altLang="en-US" sz="1600" dirty="0" smtClean="0">
                <a:latin typeface="+mj-ea"/>
                <a:ea typeface="+mj-ea"/>
                <a:cs typeface="Times New Roman" pitchFamily="18" charset="0"/>
              </a:rPr>
              <a:t>방해</a:t>
            </a:r>
            <a:r>
              <a:rPr lang="en-US" altLang="ko-KR" sz="1600" dirty="0" smtClean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en-US" altLang="ko-KR" sz="1600" dirty="0" smtClean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Cementite 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내부에서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silicon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의 화학적 결합 에너지가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Fe-Si-C 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시스템의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Phase diagram 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의 계산에 필요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 Cementite 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상에서 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silicon</a:t>
            </a:r>
            <a:r>
              <a:rPr lang="ko-KR" altLang="en-US" sz="1600" dirty="0">
                <a:latin typeface="+mj-ea"/>
                <a:ea typeface="+mj-ea"/>
                <a:cs typeface="Times New Roman" pitchFamily="18" charset="0"/>
              </a:rPr>
              <a:t>의 매우 낮은 융해도로 인해 실험적으로 계산 불가</a:t>
            </a:r>
            <a:r>
              <a:rPr lang="en-US" altLang="ko-KR" sz="1600" dirty="0">
                <a:latin typeface="+mj-ea"/>
                <a:ea typeface="+mj-ea"/>
                <a:cs typeface="Times New Roman" pitchFamily="18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26030" y="2581262"/>
            <a:ext cx="6642314" cy="3584042"/>
            <a:chOff x="1000100" y="2500306"/>
            <a:chExt cx="6642314" cy="3584042"/>
          </a:xfrm>
        </p:grpSpPr>
        <p:sp>
          <p:nvSpPr>
            <p:cNvPr id="7" name="자유형 6"/>
            <p:cNvSpPr/>
            <p:nvPr/>
          </p:nvSpPr>
          <p:spPr>
            <a:xfrm>
              <a:off x="2571736" y="2903676"/>
              <a:ext cx="4304145" cy="1496291"/>
            </a:xfrm>
            <a:custGeom>
              <a:avLst/>
              <a:gdLst>
                <a:gd name="connsiteX0" fmla="*/ 0 w 4304145"/>
                <a:gd name="connsiteY0" fmla="*/ 18472 h 1496291"/>
                <a:gd name="connsiteX1" fmla="*/ 166254 w 4304145"/>
                <a:gd name="connsiteY1" fmla="*/ 341745 h 1496291"/>
                <a:gd name="connsiteX2" fmla="*/ 369454 w 4304145"/>
                <a:gd name="connsiteY2" fmla="*/ 609600 h 1496291"/>
                <a:gd name="connsiteX3" fmla="*/ 591127 w 4304145"/>
                <a:gd name="connsiteY3" fmla="*/ 849745 h 1496291"/>
                <a:gd name="connsiteX4" fmla="*/ 905163 w 4304145"/>
                <a:gd name="connsiteY4" fmla="*/ 1108363 h 1496291"/>
                <a:gd name="connsiteX5" fmla="*/ 1136072 w 4304145"/>
                <a:gd name="connsiteY5" fmla="*/ 1237672 h 1496291"/>
                <a:gd name="connsiteX6" fmla="*/ 1450109 w 4304145"/>
                <a:gd name="connsiteY6" fmla="*/ 1376218 h 1496291"/>
                <a:gd name="connsiteX7" fmla="*/ 1856509 w 4304145"/>
                <a:gd name="connsiteY7" fmla="*/ 1477818 h 1496291"/>
                <a:gd name="connsiteX8" fmla="*/ 2272145 w 4304145"/>
                <a:gd name="connsiteY8" fmla="*/ 1487054 h 1496291"/>
                <a:gd name="connsiteX9" fmla="*/ 2530763 w 4304145"/>
                <a:gd name="connsiteY9" fmla="*/ 1450109 h 1496291"/>
                <a:gd name="connsiteX10" fmla="*/ 2964872 w 4304145"/>
                <a:gd name="connsiteY10" fmla="*/ 1330036 h 1496291"/>
                <a:gd name="connsiteX11" fmla="*/ 3260436 w 4304145"/>
                <a:gd name="connsiteY11" fmla="*/ 1209963 h 1496291"/>
                <a:gd name="connsiteX12" fmla="*/ 3574472 w 4304145"/>
                <a:gd name="connsiteY12" fmla="*/ 979054 h 1496291"/>
                <a:gd name="connsiteX13" fmla="*/ 3713018 w 4304145"/>
                <a:gd name="connsiteY13" fmla="*/ 840509 h 1496291"/>
                <a:gd name="connsiteX14" fmla="*/ 3906982 w 4304145"/>
                <a:gd name="connsiteY14" fmla="*/ 646545 h 1496291"/>
                <a:gd name="connsiteX15" fmla="*/ 4064000 w 4304145"/>
                <a:gd name="connsiteY15" fmla="*/ 443345 h 1496291"/>
                <a:gd name="connsiteX16" fmla="*/ 4193309 w 4304145"/>
                <a:gd name="connsiteY16" fmla="*/ 230909 h 1496291"/>
                <a:gd name="connsiteX17" fmla="*/ 4304145 w 4304145"/>
                <a:gd name="connsiteY17" fmla="*/ 0 h 149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4145" h="1496291">
                  <a:moveTo>
                    <a:pt x="0" y="18472"/>
                  </a:moveTo>
                  <a:cubicBezTo>
                    <a:pt x="52339" y="130848"/>
                    <a:pt x="104678" y="243224"/>
                    <a:pt x="166254" y="341745"/>
                  </a:cubicBezTo>
                  <a:cubicBezTo>
                    <a:pt x="227830" y="440266"/>
                    <a:pt x="298642" y="524933"/>
                    <a:pt x="369454" y="609600"/>
                  </a:cubicBezTo>
                  <a:cubicBezTo>
                    <a:pt x="440266" y="694267"/>
                    <a:pt x="501842" y="766618"/>
                    <a:pt x="591127" y="849745"/>
                  </a:cubicBezTo>
                  <a:cubicBezTo>
                    <a:pt x="680412" y="932872"/>
                    <a:pt x="814339" y="1043709"/>
                    <a:pt x="905163" y="1108363"/>
                  </a:cubicBezTo>
                  <a:cubicBezTo>
                    <a:pt x="995987" y="1173017"/>
                    <a:pt x="1045248" y="1193029"/>
                    <a:pt x="1136072" y="1237672"/>
                  </a:cubicBezTo>
                  <a:cubicBezTo>
                    <a:pt x="1226896" y="1282315"/>
                    <a:pt x="1330036" y="1336194"/>
                    <a:pt x="1450109" y="1376218"/>
                  </a:cubicBezTo>
                  <a:cubicBezTo>
                    <a:pt x="1570182" y="1416242"/>
                    <a:pt x="1719503" y="1459345"/>
                    <a:pt x="1856509" y="1477818"/>
                  </a:cubicBezTo>
                  <a:cubicBezTo>
                    <a:pt x="1993515" y="1496291"/>
                    <a:pt x="2159769" y="1491672"/>
                    <a:pt x="2272145" y="1487054"/>
                  </a:cubicBezTo>
                  <a:cubicBezTo>
                    <a:pt x="2384521" y="1482436"/>
                    <a:pt x="2415309" y="1476279"/>
                    <a:pt x="2530763" y="1450109"/>
                  </a:cubicBezTo>
                  <a:cubicBezTo>
                    <a:pt x="2646217" y="1423939"/>
                    <a:pt x="2843260" y="1370060"/>
                    <a:pt x="2964872" y="1330036"/>
                  </a:cubicBezTo>
                  <a:cubicBezTo>
                    <a:pt x="3086484" y="1290012"/>
                    <a:pt x="3158836" y="1268460"/>
                    <a:pt x="3260436" y="1209963"/>
                  </a:cubicBezTo>
                  <a:cubicBezTo>
                    <a:pt x="3362036" y="1151466"/>
                    <a:pt x="3499042" y="1040630"/>
                    <a:pt x="3574472" y="979054"/>
                  </a:cubicBezTo>
                  <a:cubicBezTo>
                    <a:pt x="3649902" y="917478"/>
                    <a:pt x="3713018" y="840509"/>
                    <a:pt x="3713018" y="840509"/>
                  </a:cubicBezTo>
                  <a:cubicBezTo>
                    <a:pt x="3768436" y="785091"/>
                    <a:pt x="3848485" y="712739"/>
                    <a:pt x="3906982" y="646545"/>
                  </a:cubicBezTo>
                  <a:cubicBezTo>
                    <a:pt x="3965479" y="580351"/>
                    <a:pt x="4016279" y="512618"/>
                    <a:pt x="4064000" y="443345"/>
                  </a:cubicBezTo>
                  <a:cubicBezTo>
                    <a:pt x="4111721" y="374072"/>
                    <a:pt x="4153285" y="304800"/>
                    <a:pt x="4193309" y="230909"/>
                  </a:cubicBezTo>
                  <a:cubicBezTo>
                    <a:pt x="4233333" y="157018"/>
                    <a:pt x="4268739" y="78509"/>
                    <a:pt x="4304145" y="0"/>
                  </a:cubicBez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571736" y="2500306"/>
              <a:ext cx="42862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571736" y="5643578"/>
              <a:ext cx="42862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rot="5400000">
              <a:off x="1000100" y="4071942"/>
              <a:ext cx="3143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rot="5400000">
              <a:off x="5286380" y="4071942"/>
              <a:ext cx="31432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/>
            <p:cNvSpPr/>
            <p:nvPr/>
          </p:nvSpPr>
          <p:spPr>
            <a:xfrm>
              <a:off x="6786578" y="4214818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86578" y="2580980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558473" y="3341540"/>
              <a:ext cx="4304145" cy="1496291"/>
            </a:xfrm>
            <a:custGeom>
              <a:avLst/>
              <a:gdLst>
                <a:gd name="connsiteX0" fmla="*/ 0 w 4304145"/>
                <a:gd name="connsiteY0" fmla="*/ 18472 h 1496291"/>
                <a:gd name="connsiteX1" fmla="*/ 166254 w 4304145"/>
                <a:gd name="connsiteY1" fmla="*/ 341745 h 1496291"/>
                <a:gd name="connsiteX2" fmla="*/ 369454 w 4304145"/>
                <a:gd name="connsiteY2" fmla="*/ 609600 h 1496291"/>
                <a:gd name="connsiteX3" fmla="*/ 591127 w 4304145"/>
                <a:gd name="connsiteY3" fmla="*/ 849745 h 1496291"/>
                <a:gd name="connsiteX4" fmla="*/ 905163 w 4304145"/>
                <a:gd name="connsiteY4" fmla="*/ 1108363 h 1496291"/>
                <a:gd name="connsiteX5" fmla="*/ 1136072 w 4304145"/>
                <a:gd name="connsiteY5" fmla="*/ 1237672 h 1496291"/>
                <a:gd name="connsiteX6" fmla="*/ 1450109 w 4304145"/>
                <a:gd name="connsiteY6" fmla="*/ 1376218 h 1496291"/>
                <a:gd name="connsiteX7" fmla="*/ 1856509 w 4304145"/>
                <a:gd name="connsiteY7" fmla="*/ 1477818 h 1496291"/>
                <a:gd name="connsiteX8" fmla="*/ 2272145 w 4304145"/>
                <a:gd name="connsiteY8" fmla="*/ 1487054 h 1496291"/>
                <a:gd name="connsiteX9" fmla="*/ 2530763 w 4304145"/>
                <a:gd name="connsiteY9" fmla="*/ 1450109 h 1496291"/>
                <a:gd name="connsiteX10" fmla="*/ 2964872 w 4304145"/>
                <a:gd name="connsiteY10" fmla="*/ 1330036 h 1496291"/>
                <a:gd name="connsiteX11" fmla="*/ 3260436 w 4304145"/>
                <a:gd name="connsiteY11" fmla="*/ 1209963 h 1496291"/>
                <a:gd name="connsiteX12" fmla="*/ 3574472 w 4304145"/>
                <a:gd name="connsiteY12" fmla="*/ 979054 h 1496291"/>
                <a:gd name="connsiteX13" fmla="*/ 3713018 w 4304145"/>
                <a:gd name="connsiteY13" fmla="*/ 840509 h 1496291"/>
                <a:gd name="connsiteX14" fmla="*/ 3906982 w 4304145"/>
                <a:gd name="connsiteY14" fmla="*/ 646545 h 1496291"/>
                <a:gd name="connsiteX15" fmla="*/ 4064000 w 4304145"/>
                <a:gd name="connsiteY15" fmla="*/ 443345 h 1496291"/>
                <a:gd name="connsiteX16" fmla="*/ 4193309 w 4304145"/>
                <a:gd name="connsiteY16" fmla="*/ 230909 h 1496291"/>
                <a:gd name="connsiteX17" fmla="*/ 4304145 w 4304145"/>
                <a:gd name="connsiteY17" fmla="*/ 0 h 149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04145" h="1496291">
                  <a:moveTo>
                    <a:pt x="0" y="18472"/>
                  </a:moveTo>
                  <a:cubicBezTo>
                    <a:pt x="52339" y="130848"/>
                    <a:pt x="104678" y="243224"/>
                    <a:pt x="166254" y="341745"/>
                  </a:cubicBezTo>
                  <a:cubicBezTo>
                    <a:pt x="227830" y="440266"/>
                    <a:pt x="298642" y="524933"/>
                    <a:pt x="369454" y="609600"/>
                  </a:cubicBezTo>
                  <a:cubicBezTo>
                    <a:pt x="440266" y="694267"/>
                    <a:pt x="501842" y="766618"/>
                    <a:pt x="591127" y="849745"/>
                  </a:cubicBezTo>
                  <a:cubicBezTo>
                    <a:pt x="680412" y="932872"/>
                    <a:pt x="814339" y="1043709"/>
                    <a:pt x="905163" y="1108363"/>
                  </a:cubicBezTo>
                  <a:cubicBezTo>
                    <a:pt x="995987" y="1173017"/>
                    <a:pt x="1045248" y="1193029"/>
                    <a:pt x="1136072" y="1237672"/>
                  </a:cubicBezTo>
                  <a:cubicBezTo>
                    <a:pt x="1226896" y="1282315"/>
                    <a:pt x="1330036" y="1336194"/>
                    <a:pt x="1450109" y="1376218"/>
                  </a:cubicBezTo>
                  <a:cubicBezTo>
                    <a:pt x="1570182" y="1416242"/>
                    <a:pt x="1719503" y="1459345"/>
                    <a:pt x="1856509" y="1477818"/>
                  </a:cubicBezTo>
                  <a:cubicBezTo>
                    <a:pt x="1993515" y="1496291"/>
                    <a:pt x="2159769" y="1491672"/>
                    <a:pt x="2272145" y="1487054"/>
                  </a:cubicBezTo>
                  <a:cubicBezTo>
                    <a:pt x="2384521" y="1482436"/>
                    <a:pt x="2415309" y="1476279"/>
                    <a:pt x="2530763" y="1450109"/>
                  </a:cubicBezTo>
                  <a:cubicBezTo>
                    <a:pt x="2646217" y="1423939"/>
                    <a:pt x="2843260" y="1370060"/>
                    <a:pt x="2964872" y="1330036"/>
                  </a:cubicBezTo>
                  <a:cubicBezTo>
                    <a:pt x="3086484" y="1290012"/>
                    <a:pt x="3158836" y="1268460"/>
                    <a:pt x="3260436" y="1209963"/>
                  </a:cubicBezTo>
                  <a:cubicBezTo>
                    <a:pt x="3362036" y="1151466"/>
                    <a:pt x="3499042" y="1040630"/>
                    <a:pt x="3574472" y="979054"/>
                  </a:cubicBezTo>
                  <a:cubicBezTo>
                    <a:pt x="3649902" y="917478"/>
                    <a:pt x="3713018" y="840509"/>
                    <a:pt x="3713018" y="840509"/>
                  </a:cubicBezTo>
                  <a:cubicBezTo>
                    <a:pt x="3768436" y="785091"/>
                    <a:pt x="3848485" y="712739"/>
                    <a:pt x="3906982" y="646545"/>
                  </a:cubicBezTo>
                  <a:cubicBezTo>
                    <a:pt x="3965479" y="580351"/>
                    <a:pt x="4016279" y="512618"/>
                    <a:pt x="4064000" y="443345"/>
                  </a:cubicBezTo>
                  <a:cubicBezTo>
                    <a:pt x="4111721" y="374072"/>
                    <a:pt x="4153285" y="304800"/>
                    <a:pt x="4193309" y="230909"/>
                  </a:cubicBezTo>
                  <a:cubicBezTo>
                    <a:pt x="4233333" y="157018"/>
                    <a:pt x="4268739" y="78509"/>
                    <a:pt x="4304145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4214810" y="4304728"/>
              <a:ext cx="2571768" cy="7858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571868" y="4286256"/>
              <a:ext cx="3214710" cy="2143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rot="5400000">
              <a:off x="4893471" y="5179231"/>
              <a:ext cx="92869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rot="16200000" flipH="1">
              <a:off x="4312731" y="5027119"/>
              <a:ext cx="1214446" cy="184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786182" y="385762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with silicon</a:t>
              </a:r>
              <a:endParaRPr lang="ko-KR" altLang="en-US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9256" y="4786322"/>
              <a:ext cx="18004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without silicon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00826" y="5715016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Fe</a:t>
              </a:r>
              <a:r>
                <a:rPr lang="en-US" altLang="ko-KR" b="1" baseline="-25000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C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14810" y="5715016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Carbon 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0892" y="4071942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latin typeface="Symbol" pitchFamily="18" charset="2"/>
                  <a:cs typeface="Arial" pitchFamily="34" charset="0"/>
                </a:rPr>
                <a:t>m</a:t>
              </a:r>
              <a:r>
                <a:rPr lang="en-US" altLang="ko-KR" b="1" baseline="-25000" dirty="0" err="1" smtClean="0">
                  <a:latin typeface="Arial" pitchFamily="34" charset="0"/>
                  <a:cs typeface="Arial" pitchFamily="34" charset="0"/>
                </a:rPr>
                <a:t>equi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00892" y="2500306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latin typeface="Symbol" pitchFamily="18" charset="2"/>
                  <a:cs typeface="Arial" pitchFamily="34" charset="0"/>
                </a:rPr>
                <a:t>m</a:t>
              </a:r>
              <a:r>
                <a:rPr lang="en-US" altLang="ko-KR" b="1" baseline="-25000" dirty="0" err="1" smtClean="0">
                  <a:latin typeface="Arial" pitchFamily="34" charset="0"/>
                  <a:cs typeface="Arial" pitchFamily="34" charset="0"/>
                </a:rPr>
                <a:t>para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0100" y="3929066"/>
              <a:ext cx="2236510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Gibbs Free Energy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6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Silicon in Cementite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상태도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43768" y="4011516"/>
            <a:ext cx="64294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 smtClean="0">
                <a:latin typeface="+mj-ea"/>
                <a:ea typeface="+mj-ea"/>
              </a:rPr>
              <a:t>Al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71538" y="1482504"/>
            <a:ext cx="6929486" cy="2028374"/>
            <a:chOff x="500034" y="987966"/>
            <a:chExt cx="7358114" cy="246040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0034" y="1428736"/>
              <a:ext cx="2246913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7488" y="1428736"/>
              <a:ext cx="2443761" cy="2000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43570" y="1357298"/>
              <a:ext cx="2214578" cy="2000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571472" y="3000372"/>
              <a:ext cx="500066" cy="447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Fe</a:t>
              </a: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071802" y="3000372"/>
              <a:ext cx="500066" cy="447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Fe</a:t>
              </a: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5572132" y="3000372"/>
              <a:ext cx="500066" cy="447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Fe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1534661" y="1059404"/>
              <a:ext cx="642942" cy="447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err="1" smtClean="0">
                  <a:latin typeface="+mj-ea"/>
                  <a:ea typeface="+mj-ea"/>
                </a:rPr>
                <a:t>Mn</a:t>
              </a:r>
              <a:endParaRPr lang="en-US" altLang="ko-KR" dirty="0" smtClean="0">
                <a:latin typeface="+mj-ea"/>
                <a:ea typeface="+mj-ea"/>
              </a:endParaRP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4071934" y="1059404"/>
              <a:ext cx="642942" cy="447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Si</a:t>
              </a:r>
            </a:p>
          </p:txBody>
        </p:sp>
        <p:sp>
          <p:nvSpPr>
            <p:cNvPr id="21" name="Text Box 4"/>
            <p:cNvSpPr txBox="1">
              <a:spLocks noChangeArrowheads="1"/>
            </p:cNvSpPr>
            <p:nvPr/>
          </p:nvSpPr>
          <p:spPr bwMode="auto">
            <a:xfrm>
              <a:off x="6500826" y="987966"/>
              <a:ext cx="642942" cy="447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Al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857356" y="2000240"/>
              <a:ext cx="643756" cy="447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θ</a:t>
              </a:r>
              <a:r>
                <a:rPr lang="en-US" altLang="ko-KR" dirty="0" smtClean="0">
                  <a:latin typeface="+mj-ea"/>
                  <a:ea typeface="+mj-ea"/>
                  <a:cs typeface="Times New Roman" pitchFamily="18" charset="0"/>
                </a:rPr>
                <a:t>+</a:t>
              </a:r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4242575" y="2059536"/>
              <a:ext cx="643756" cy="447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θ</a:t>
              </a:r>
              <a:r>
                <a:rPr lang="en-US" altLang="ko-KR" dirty="0" smtClean="0">
                  <a:latin typeface="+mj-ea"/>
                  <a:ea typeface="+mj-ea"/>
                  <a:cs typeface="Times New Roman" pitchFamily="18" charset="0"/>
                </a:rPr>
                <a:t>+</a:t>
              </a:r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6742905" y="2000240"/>
              <a:ext cx="643756" cy="447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θ</a:t>
              </a:r>
              <a:r>
                <a:rPr lang="en-US" altLang="ko-KR" dirty="0" smtClean="0">
                  <a:latin typeface="+mj-ea"/>
                  <a:ea typeface="+mj-ea"/>
                  <a:cs typeface="Times New Roman" pitchFamily="18" charset="0"/>
                </a:rPr>
                <a:t>+</a:t>
              </a:r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42976" y="4082954"/>
            <a:ext cx="6858048" cy="1839086"/>
            <a:chOff x="714348" y="3541262"/>
            <a:chExt cx="7000924" cy="2362435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5786" y="3929066"/>
              <a:ext cx="2071702" cy="17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00364" y="4000504"/>
              <a:ext cx="2372998" cy="17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643570" y="3857628"/>
              <a:ext cx="2071702" cy="1857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 Box 4"/>
            <p:cNvSpPr txBox="1">
              <a:spLocks noChangeArrowheads="1"/>
            </p:cNvSpPr>
            <p:nvPr/>
          </p:nvSpPr>
          <p:spPr bwMode="auto">
            <a:xfrm>
              <a:off x="5572132" y="5429264"/>
              <a:ext cx="500066" cy="4744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Fe</a:t>
              </a:r>
            </a:p>
          </p:txBody>
        </p:sp>
        <p:sp>
          <p:nvSpPr>
            <p:cNvPr id="36" name="Text Box 4"/>
            <p:cNvSpPr txBox="1">
              <a:spLocks noChangeArrowheads="1"/>
            </p:cNvSpPr>
            <p:nvPr/>
          </p:nvSpPr>
          <p:spPr bwMode="auto">
            <a:xfrm>
              <a:off x="3000364" y="5429264"/>
              <a:ext cx="500066" cy="4744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Fe</a:t>
              </a:r>
            </a:p>
          </p:txBody>
        </p:sp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714348" y="5429264"/>
              <a:ext cx="500066" cy="4744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Fe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1562368" y="3541262"/>
              <a:ext cx="642942" cy="4744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err="1" smtClean="0">
                  <a:latin typeface="+mj-ea"/>
                  <a:ea typeface="+mj-ea"/>
                </a:rPr>
                <a:t>Mn</a:t>
              </a:r>
              <a:endParaRPr lang="en-US" altLang="ko-KR" dirty="0" smtClean="0">
                <a:latin typeface="+mj-ea"/>
                <a:ea typeface="+mj-ea"/>
              </a:endParaRPr>
            </a:p>
          </p:txBody>
        </p:sp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4141884" y="3541262"/>
              <a:ext cx="642942" cy="4744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dirty="0" smtClean="0">
                  <a:latin typeface="+mj-ea"/>
                  <a:ea typeface="+mj-ea"/>
                </a:rPr>
                <a:t>Si</a:t>
              </a:r>
            </a:p>
          </p:txBody>
        </p: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6786578" y="4488428"/>
              <a:ext cx="618886" cy="474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θ</a:t>
              </a:r>
              <a:r>
                <a:rPr lang="en-US" altLang="ko-KR" dirty="0" smtClean="0">
                  <a:latin typeface="+mj-ea"/>
                  <a:ea typeface="+mj-ea"/>
                  <a:cs typeface="Times New Roman" pitchFamily="18" charset="0"/>
                </a:rPr>
                <a:t>+</a:t>
              </a:r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4572000" y="4572008"/>
              <a:ext cx="618886" cy="474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θ</a:t>
              </a:r>
              <a:r>
                <a:rPr lang="en-US" altLang="ko-KR" dirty="0" smtClean="0">
                  <a:latin typeface="+mj-ea"/>
                  <a:ea typeface="+mj-ea"/>
                  <a:cs typeface="Times New Roman" pitchFamily="18" charset="0"/>
                </a:rPr>
                <a:t>+</a:t>
              </a:r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  <p:sp>
          <p:nvSpPr>
            <p:cNvPr id="42" name="Text Box 19"/>
            <p:cNvSpPr txBox="1">
              <a:spLocks noChangeArrowheads="1"/>
            </p:cNvSpPr>
            <p:nvPr/>
          </p:nvSpPr>
          <p:spPr bwMode="auto">
            <a:xfrm>
              <a:off x="2000232" y="4572008"/>
              <a:ext cx="618886" cy="474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θ</a:t>
              </a:r>
              <a:r>
                <a:rPr lang="en-US" altLang="ko-KR" dirty="0" smtClean="0">
                  <a:latin typeface="+mj-ea"/>
                  <a:ea typeface="+mj-ea"/>
                  <a:cs typeface="Times New Roman" pitchFamily="18" charset="0"/>
                </a:rPr>
                <a:t>+</a:t>
              </a:r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4214810" y="4214817"/>
              <a:ext cx="312879" cy="474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l-GR" altLang="ko-KR" dirty="0" smtClean="0">
                  <a:latin typeface="+mj-ea"/>
                  <a:ea typeface="+mj-ea"/>
                  <a:cs typeface="Times New Roman" pitchFamily="18" charset="0"/>
                </a:rPr>
                <a:t>γ</a:t>
              </a:r>
              <a:endParaRPr lang="en-US" altLang="ko-KR" dirty="0">
                <a:latin typeface="+mj-ea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3786182" y="1196752"/>
            <a:ext cx="1356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Equilibrium</a:t>
            </a:r>
            <a:endParaRPr lang="en-US" altLang="ko-KR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3709331" y="3654326"/>
            <a:ext cx="19014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Para-equilibrium</a:t>
            </a:r>
            <a:endParaRPr lang="en-US" altLang="ko-KR" dirty="0"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Epsilon carbide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연구 배경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4124" y="1241954"/>
            <a:ext cx="6984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buFont typeface="Arial" pitchFamily="34" charset="0"/>
              <a:buChar char="•"/>
            </a:pP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1600" dirty="0" err="1" smtClean="0">
                <a:latin typeface="+mj-ea"/>
                <a:ea typeface="+mj-ea"/>
                <a:cs typeface="Arial" pitchFamily="34" charset="0"/>
              </a:rPr>
              <a:t>Martensite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 (</a:t>
            </a:r>
            <a:r>
              <a:rPr lang="el-GR" altLang="ko-KR" sz="1600" dirty="0" smtClean="0">
                <a:latin typeface="+mj-ea"/>
                <a:ea typeface="+mj-ea"/>
                <a:cs typeface="Arial" pitchFamily="34" charset="0"/>
              </a:rPr>
              <a:t>α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’) 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 </a:t>
            </a:r>
            <a:r>
              <a:rPr lang="el-GR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ε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-carbide  </a:t>
            </a:r>
            <a:r>
              <a:rPr lang="el-GR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η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-carbide  </a:t>
            </a:r>
            <a:r>
              <a:rPr lang="el-GR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χ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-carbide  C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ementite (</a:t>
            </a:r>
            <a:r>
              <a:rPr lang="el-GR" altLang="ko-KR" sz="1600" dirty="0" smtClean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)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36679" y="1582432"/>
            <a:ext cx="8153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smtClean="0">
                <a:latin typeface="Times New Roman" pitchFamily="18" charset="0"/>
              </a:rPr>
              <a:t>M. </a:t>
            </a:r>
            <a:r>
              <a:rPr kumimoji="0" lang="en-US" altLang="ko-KR" sz="1400" dirty="0" err="1" smtClean="0">
                <a:latin typeface="Times New Roman" pitchFamily="18" charset="0"/>
              </a:rPr>
              <a:t>Dirand</a:t>
            </a:r>
            <a:r>
              <a:rPr kumimoji="0" lang="en-US" altLang="ko-KR" sz="1400" dirty="0" smtClean="0">
                <a:latin typeface="Times New Roman" pitchFamily="18" charset="0"/>
              </a:rPr>
              <a:t> and L. </a:t>
            </a:r>
            <a:r>
              <a:rPr kumimoji="0" lang="en-US" altLang="ko-KR" sz="1400" dirty="0" err="1" smtClean="0">
                <a:latin typeface="Times New Roman" pitchFamily="18" charset="0"/>
              </a:rPr>
              <a:t>Afqir</a:t>
            </a:r>
            <a:r>
              <a:rPr kumimoji="0"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i="1" dirty="0" err="1" smtClean="0">
                <a:latin typeface="Times New Roman" pitchFamily="18" charset="0"/>
              </a:rPr>
              <a:t>Acta</a:t>
            </a:r>
            <a:r>
              <a:rPr kumimoji="0" lang="en-US" altLang="ko-KR" sz="1400" i="1" dirty="0" smtClean="0">
                <a:latin typeface="Times New Roman" pitchFamily="18" charset="0"/>
              </a:rPr>
              <a:t> metall. </a:t>
            </a:r>
            <a:r>
              <a:rPr kumimoji="0" lang="en-US" altLang="ko-KR" sz="1400" b="1" dirty="0" smtClean="0">
                <a:latin typeface="Times New Roman" pitchFamily="18" charset="0"/>
              </a:rPr>
              <a:t>31</a:t>
            </a:r>
            <a:r>
              <a:rPr kumimoji="0" lang="en-US" altLang="ko-KR" sz="1400" i="1" dirty="0" smtClean="0">
                <a:latin typeface="Times New Roman" pitchFamily="18" charset="0"/>
              </a:rPr>
              <a:t>, </a:t>
            </a:r>
            <a:r>
              <a:rPr kumimoji="0" lang="en-US" altLang="ko-KR" sz="1400" dirty="0" smtClean="0">
                <a:latin typeface="Times New Roman" pitchFamily="18" charset="0"/>
              </a:rPr>
              <a:t>No. 7 pp.1089-1107 </a:t>
            </a:r>
            <a:r>
              <a:rPr lang="en-US" altLang="ko-KR" sz="1400" dirty="0" smtClean="0">
                <a:latin typeface="Times New Roman" pitchFamily="18" charset="0"/>
              </a:rPr>
              <a:t>(1983</a:t>
            </a:r>
            <a:r>
              <a:rPr kumimoji="0" lang="en-US" altLang="ko-KR" sz="14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5301" y="2060848"/>
            <a:ext cx="58726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0">
              <a:buFont typeface="Arial" pitchFamily="34" charset="0"/>
              <a:buChar char="•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Silicon promotes the formation of </a:t>
            </a:r>
            <a:r>
              <a:rPr lang="el-GR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ε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-carbide  below 520 K. 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46147" y="2420888"/>
            <a:ext cx="8153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smtClean="0">
                <a:latin typeface="Times New Roman" pitchFamily="18" charset="0"/>
              </a:rPr>
              <a:t>S. S. </a:t>
            </a:r>
            <a:r>
              <a:rPr kumimoji="0" lang="en-US" altLang="ko-KR" sz="1400" dirty="0" err="1" smtClean="0">
                <a:latin typeface="Times New Roman" pitchFamily="18" charset="0"/>
              </a:rPr>
              <a:t>Nayak</a:t>
            </a:r>
            <a:r>
              <a:rPr kumimoji="0" lang="en-US" altLang="ko-KR" sz="1400" dirty="0" smtClean="0">
                <a:latin typeface="Times New Roman" pitchFamily="18" charset="0"/>
              </a:rPr>
              <a:t> </a:t>
            </a:r>
            <a:r>
              <a:rPr lang="en-US" altLang="ko-KR" sz="1400" i="1" dirty="0" smtClean="0">
                <a:latin typeface="Times New Roman" pitchFamily="18" charset="0"/>
              </a:rPr>
              <a:t>et.al</a:t>
            </a:r>
            <a:r>
              <a:rPr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i="1" dirty="0" smtClean="0">
                <a:latin typeface="Times New Roman" pitchFamily="18" charset="0"/>
              </a:rPr>
              <a:t>Materials Science and Engineering A. 498, </a:t>
            </a:r>
            <a:r>
              <a:rPr kumimoji="0" lang="en-US" altLang="ko-KR" sz="1400" dirty="0" smtClean="0">
                <a:latin typeface="Times New Roman" pitchFamily="18" charset="0"/>
              </a:rPr>
              <a:t>pp.442-456</a:t>
            </a:r>
            <a:r>
              <a:rPr lang="en-US" altLang="ko-KR" sz="1400" dirty="0" smtClean="0">
                <a:latin typeface="Times New Roman" pitchFamily="18" charset="0"/>
              </a:rPr>
              <a:t>(2008</a:t>
            </a:r>
            <a:r>
              <a:rPr kumimoji="0" lang="en-US" altLang="ko-KR" sz="1400" dirty="0" smtClean="0">
                <a:latin typeface="Times New Roman" pitchFamily="18" charset="0"/>
              </a:rPr>
              <a:t>)</a:t>
            </a:r>
          </a:p>
        </p:txBody>
      </p:sp>
      <p:grpSp>
        <p:nvGrpSpPr>
          <p:cNvPr id="10" name="그룹 23"/>
          <p:cNvGrpSpPr/>
          <p:nvPr/>
        </p:nvGrpSpPr>
        <p:grpSpPr>
          <a:xfrm>
            <a:off x="4888532" y="3356992"/>
            <a:ext cx="2895600" cy="2246769"/>
            <a:chOff x="4929190" y="1643050"/>
            <a:chExt cx="2895600" cy="2246769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929190" y="1676405"/>
              <a:ext cx="1447800" cy="1923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Formula Unit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Structure</a:t>
              </a: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Space group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c</a:t>
              </a: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c/a</a:t>
              </a: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6300790" y="1643050"/>
              <a:ext cx="1447800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Fe</a:t>
              </a:r>
              <a:r>
                <a:rPr lang="en-US" altLang="ko-KR" sz="1400" b="1" baseline="-25000" dirty="0" smtClean="0">
                  <a:latin typeface="Arial" pitchFamily="34" charset="0"/>
                  <a:cs typeface="Arial" pitchFamily="34" charset="0"/>
                </a:rPr>
                <a:t>2.4</a:t>
              </a: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C</a:t>
              </a: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hexagonal</a:t>
              </a: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i="1" dirty="0" smtClean="0">
                  <a:latin typeface="Arial" pitchFamily="34" charset="0"/>
                  <a:cs typeface="Arial" pitchFamily="34" charset="0"/>
                </a:rPr>
                <a:t>P6</a:t>
              </a:r>
              <a:r>
                <a:rPr lang="en-US" altLang="ko-KR" sz="1400" b="1" i="1" baseline="-25000" dirty="0" smtClean="0"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altLang="ko-KR" sz="1400" b="1" i="1" dirty="0" smtClean="0">
                  <a:latin typeface="Arial" pitchFamily="34" charset="0"/>
                  <a:cs typeface="Arial" pitchFamily="34" charset="0"/>
                </a:rPr>
                <a:t>22</a:t>
              </a:r>
              <a:endParaRPr lang="en-US" altLang="ko-KR" sz="1400" b="1" i="1" dirty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4.767 </a:t>
              </a: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Å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4.354 </a:t>
              </a: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Å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0.913</a:t>
              </a: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endParaRPr lang="en-US" altLang="ko-KR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4929190" y="164305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4929190" y="362425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4929190" y="1643050"/>
              <a:ext cx="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6300790" y="1643050"/>
              <a:ext cx="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7824790" y="1643050"/>
              <a:ext cx="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745656" y="5643008"/>
            <a:ext cx="3714776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smtClean="0">
                <a:latin typeface="Times New Roman" pitchFamily="18" charset="0"/>
              </a:rPr>
              <a:t>S. </a:t>
            </a:r>
            <a:r>
              <a:rPr kumimoji="0" lang="en-US" altLang="ko-KR" sz="1400" dirty="0" err="1" smtClean="0">
                <a:latin typeface="Times New Roman" pitchFamily="18" charset="0"/>
              </a:rPr>
              <a:t>Nakagura</a:t>
            </a:r>
            <a:r>
              <a:rPr lang="en-US" altLang="ko-KR" sz="1400" i="1" dirty="0" smtClean="0">
                <a:latin typeface="Times New Roman" pitchFamily="18" charset="0"/>
              </a:rPr>
              <a:t>, J. Phys. Soc. </a:t>
            </a:r>
            <a:r>
              <a:rPr lang="en-US" altLang="ko-KR" sz="1400" i="1" dirty="0" err="1" smtClean="0">
                <a:latin typeface="Times New Roman" pitchFamily="18" charset="0"/>
              </a:rPr>
              <a:t>Jpn</a:t>
            </a:r>
            <a:r>
              <a:rPr lang="en-US" altLang="ko-KR" sz="1400" dirty="0" smtClean="0">
                <a:latin typeface="Times New Roman" pitchFamily="18" charset="0"/>
              </a:rPr>
              <a:t>, </a:t>
            </a:r>
            <a:r>
              <a:rPr lang="en-US" altLang="ko-KR" sz="1400" b="1" dirty="0" smtClean="0">
                <a:latin typeface="Times New Roman" pitchFamily="18" charset="0"/>
              </a:rPr>
              <a:t>14</a:t>
            </a:r>
            <a:r>
              <a:rPr lang="en-US" altLang="ko-KR" sz="1400" dirty="0" smtClean="0">
                <a:latin typeface="Times New Roman" pitchFamily="18" charset="0"/>
              </a:rPr>
              <a:t> (1959) 186</a:t>
            </a:r>
            <a:r>
              <a:rPr kumimoji="0" lang="en-US" altLang="ko-KR" sz="1400" dirty="0" smtClean="0">
                <a:latin typeface="Times New Roman" pitchFamily="18" charset="0"/>
              </a:rPr>
              <a:t>.</a:t>
            </a:r>
            <a:endParaRPr kumimoji="0" lang="en-US" altLang="ko-KR" sz="1400" dirty="0">
              <a:latin typeface="Times New Roman" pitchFamily="18" charset="0"/>
            </a:endParaRPr>
          </a:p>
        </p:txBody>
      </p:sp>
      <p:grpSp>
        <p:nvGrpSpPr>
          <p:cNvPr id="19" name="그룹 26"/>
          <p:cNvGrpSpPr/>
          <p:nvPr/>
        </p:nvGrpSpPr>
        <p:grpSpPr>
          <a:xfrm>
            <a:off x="1060347" y="2597929"/>
            <a:ext cx="3590372" cy="3739224"/>
            <a:chOff x="2285984" y="823548"/>
            <a:chExt cx="3590372" cy="3739224"/>
          </a:xfrm>
        </p:grpSpPr>
        <p:grpSp>
          <p:nvGrpSpPr>
            <p:cNvPr id="20" name="그룹 1"/>
            <p:cNvGrpSpPr/>
            <p:nvPr/>
          </p:nvGrpSpPr>
          <p:grpSpPr>
            <a:xfrm>
              <a:off x="2285984" y="823548"/>
              <a:ext cx="3590372" cy="3739224"/>
              <a:chOff x="875696" y="1261412"/>
              <a:chExt cx="3590372" cy="3739224"/>
            </a:xfrm>
          </p:grpSpPr>
          <p:grpSp>
            <p:nvGrpSpPr>
              <p:cNvPr id="24" name="그룹 27"/>
              <p:cNvGrpSpPr/>
              <p:nvPr/>
            </p:nvGrpSpPr>
            <p:grpSpPr>
              <a:xfrm>
                <a:off x="875696" y="1261412"/>
                <a:ext cx="2948159" cy="3739224"/>
                <a:chOff x="875696" y="1261412"/>
                <a:chExt cx="2948159" cy="3739224"/>
              </a:xfrm>
            </p:grpSpPr>
            <p:cxnSp>
              <p:nvCxnSpPr>
                <p:cNvPr id="26" name="직선 화살표 연결선 25"/>
                <p:cNvCxnSpPr/>
                <p:nvPr/>
              </p:nvCxnSpPr>
              <p:spPr>
                <a:xfrm rot="5400000" flipH="1" flipV="1">
                  <a:off x="655782" y="3251200"/>
                  <a:ext cx="3251200" cy="15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/>
                <p:cNvCxnSpPr/>
                <p:nvPr/>
              </p:nvCxnSpPr>
              <p:spPr>
                <a:xfrm>
                  <a:off x="1117600" y="2743200"/>
                  <a:ext cx="2706255" cy="16256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6"/>
                <p:cNvCxnSpPr/>
                <p:nvPr/>
              </p:nvCxnSpPr>
              <p:spPr>
                <a:xfrm rot="16200000" flipH="1">
                  <a:off x="2128982" y="3606800"/>
                  <a:ext cx="729672" cy="406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 rot="5400000">
                  <a:off x="2540001" y="3639129"/>
                  <a:ext cx="711200" cy="378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rot="16200000" flipH="1">
                  <a:off x="2522238" y="2870200"/>
                  <a:ext cx="729672" cy="406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 rot="5400000">
                  <a:off x="2138200" y="2890112"/>
                  <a:ext cx="711200" cy="378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 flipV="1">
                  <a:off x="1071538" y="2000240"/>
                  <a:ext cx="1214446" cy="71438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 flipV="1">
                  <a:off x="2297670" y="4177874"/>
                  <a:ext cx="1214446" cy="71438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 flipV="1">
                  <a:off x="1071418" y="2724727"/>
                  <a:ext cx="2456873" cy="14316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>
                  <a:off x="2285984" y="2003118"/>
                  <a:ext cx="1233071" cy="7308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 rot="5400000">
                  <a:off x="2794003" y="3449783"/>
                  <a:ext cx="1450105" cy="184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 rot="5400000">
                  <a:off x="355722" y="3444009"/>
                  <a:ext cx="1450105" cy="184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1071418" y="4156364"/>
                  <a:ext cx="1209964" cy="72967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 rot="5400000" flipH="1" flipV="1">
                  <a:off x="845128" y="3449782"/>
                  <a:ext cx="287250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 rot="10800000">
                  <a:off x="1080656" y="2715492"/>
                  <a:ext cx="2410693" cy="145934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그룹 59"/>
                <p:cNvGrpSpPr/>
                <p:nvPr/>
              </p:nvGrpSpPr>
              <p:grpSpPr>
                <a:xfrm>
                  <a:off x="2099378" y="2322618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47" name="타원 14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8" name="TextBox 55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2" name="그룹 60"/>
                <p:cNvGrpSpPr/>
                <p:nvPr/>
              </p:nvGrpSpPr>
              <p:grpSpPr>
                <a:xfrm>
                  <a:off x="2090142" y="3716884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45" name="타원 14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6" name="TextBox 58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3" name="그룹 61"/>
                <p:cNvGrpSpPr/>
                <p:nvPr/>
              </p:nvGrpSpPr>
              <p:grpSpPr>
                <a:xfrm>
                  <a:off x="2507084" y="302563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43" name="타원 14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4" name="TextBox 61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4" name="그룹 62"/>
                <p:cNvGrpSpPr/>
                <p:nvPr/>
              </p:nvGrpSpPr>
              <p:grpSpPr>
                <a:xfrm>
                  <a:off x="3331845" y="3037316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2" name="TextBox 64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5" name="그룹 63"/>
                <p:cNvGrpSpPr/>
                <p:nvPr/>
              </p:nvGrpSpPr>
              <p:grpSpPr>
                <a:xfrm>
                  <a:off x="2894432" y="2320486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9" name="타원 13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0" name="TextBox 67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6" name="그룹 64"/>
                <p:cNvGrpSpPr/>
                <p:nvPr/>
              </p:nvGrpSpPr>
              <p:grpSpPr>
                <a:xfrm>
                  <a:off x="2919239" y="3744592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7" name="타원 13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8" name="TextBox 70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7" name="그룹 65"/>
                <p:cNvGrpSpPr/>
                <p:nvPr/>
              </p:nvGrpSpPr>
              <p:grpSpPr>
                <a:xfrm>
                  <a:off x="2500298" y="4465758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5" name="타원 13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6" name="TextBox 73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8" name="그룹 66"/>
                <p:cNvGrpSpPr/>
                <p:nvPr/>
              </p:nvGrpSpPr>
              <p:grpSpPr>
                <a:xfrm>
                  <a:off x="1661514" y="4456522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3" name="타원 13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4" name="TextBox 76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9" name="그룹 67"/>
                <p:cNvGrpSpPr/>
                <p:nvPr/>
              </p:nvGrpSpPr>
              <p:grpSpPr>
                <a:xfrm>
                  <a:off x="1285852" y="3714752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2" name="TextBox 79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0" name="그룹 68"/>
                <p:cNvGrpSpPr/>
                <p:nvPr/>
              </p:nvGrpSpPr>
              <p:grpSpPr>
                <a:xfrm>
                  <a:off x="1679535" y="302808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9" name="타원 12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0" name="TextBox 82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1" name="그룹 69"/>
                <p:cNvGrpSpPr/>
                <p:nvPr/>
              </p:nvGrpSpPr>
              <p:grpSpPr>
                <a:xfrm>
                  <a:off x="1285852" y="231370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7" name="타원 12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8" name="TextBox 85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2" name="그룹 70"/>
                <p:cNvGrpSpPr/>
                <p:nvPr/>
              </p:nvGrpSpPr>
              <p:grpSpPr>
                <a:xfrm>
                  <a:off x="875696" y="301174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5" name="타원 12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6" name="TextBox 88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3" name="그룹 71"/>
                <p:cNvGrpSpPr/>
                <p:nvPr/>
              </p:nvGrpSpPr>
              <p:grpSpPr>
                <a:xfrm>
                  <a:off x="1686764" y="2089832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23" name="타원 12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4" name="TextBox 91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54" name="타원 53"/>
                <p:cNvSpPr/>
                <p:nvPr/>
              </p:nvSpPr>
              <p:spPr>
                <a:xfrm>
                  <a:off x="2482297" y="2092652"/>
                  <a:ext cx="372651" cy="358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5" name="그룹 73"/>
                <p:cNvGrpSpPr/>
                <p:nvPr/>
              </p:nvGrpSpPr>
              <p:grpSpPr>
                <a:xfrm>
                  <a:off x="2910925" y="2801624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2" name="TextBox 97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6" name="그룹 74"/>
                <p:cNvGrpSpPr/>
                <p:nvPr/>
              </p:nvGrpSpPr>
              <p:grpSpPr>
                <a:xfrm>
                  <a:off x="2080906" y="2779272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9" name="타원 11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0" name="TextBox 100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57" name="타원 56"/>
                <p:cNvSpPr/>
                <p:nvPr/>
              </p:nvSpPr>
              <p:spPr>
                <a:xfrm>
                  <a:off x="1283402" y="2788560"/>
                  <a:ext cx="372651" cy="358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884932" y="3465540"/>
                  <a:ext cx="372651" cy="358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9" name="그룹 77"/>
                <p:cNvGrpSpPr/>
                <p:nvPr/>
              </p:nvGrpSpPr>
              <p:grpSpPr>
                <a:xfrm>
                  <a:off x="1687243" y="3486134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7" name="타원 11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8" name="TextBox 109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0" name="그룹 78"/>
                <p:cNvGrpSpPr/>
                <p:nvPr/>
              </p:nvGrpSpPr>
              <p:grpSpPr>
                <a:xfrm>
                  <a:off x="2500293" y="3500438"/>
                  <a:ext cx="375192" cy="369332"/>
                  <a:chOff x="3643306" y="1712494"/>
                  <a:chExt cx="287701" cy="294334"/>
                </a:xfrm>
              </p:grpSpPr>
              <p:sp>
                <p:nvSpPr>
                  <p:cNvPr id="115" name="타원 11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6" name="TextBox 112"/>
                  <p:cNvSpPr txBox="1"/>
                  <p:nvPr/>
                </p:nvSpPr>
                <p:spPr>
                  <a:xfrm>
                    <a:off x="3661567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1" name="그룹 79"/>
                <p:cNvGrpSpPr/>
                <p:nvPr/>
              </p:nvGrpSpPr>
              <p:grpSpPr>
                <a:xfrm>
                  <a:off x="3339553" y="3537382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3" name="타원 11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4" name="TextBox 115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2" name="그룹 80"/>
                <p:cNvGrpSpPr/>
                <p:nvPr/>
              </p:nvGrpSpPr>
              <p:grpSpPr>
                <a:xfrm>
                  <a:off x="2910454" y="4242526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2" name="TextBox 118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3" name="그룹 81"/>
                <p:cNvGrpSpPr/>
                <p:nvPr/>
              </p:nvGrpSpPr>
              <p:grpSpPr>
                <a:xfrm>
                  <a:off x="2099378" y="4214818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09" name="타원 10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TextBox 121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4" name="그룹 82"/>
                <p:cNvGrpSpPr/>
                <p:nvPr/>
              </p:nvGrpSpPr>
              <p:grpSpPr>
                <a:xfrm>
                  <a:off x="1276616" y="4233290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07" name="타원 10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8" name="TextBox 124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5" name="그룹 83"/>
                <p:cNvGrpSpPr/>
                <p:nvPr/>
              </p:nvGrpSpPr>
              <p:grpSpPr>
                <a:xfrm>
                  <a:off x="2546487" y="2564475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105" name="타원 10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2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6" name="그룹 84"/>
                <p:cNvGrpSpPr/>
                <p:nvPr/>
              </p:nvGrpSpPr>
              <p:grpSpPr>
                <a:xfrm>
                  <a:off x="2528015" y="4011707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103" name="타원 10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4" name="TextBox 130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2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7" name="그룹 85"/>
                <p:cNvGrpSpPr/>
                <p:nvPr/>
              </p:nvGrpSpPr>
              <p:grpSpPr>
                <a:xfrm>
                  <a:off x="1308669" y="3294877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2" name="TextBox 133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2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8" name="그룹 86"/>
                <p:cNvGrpSpPr/>
                <p:nvPr/>
              </p:nvGrpSpPr>
              <p:grpSpPr>
                <a:xfrm>
                  <a:off x="1690989" y="2587766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9" name="타원 9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0" name="TextBox 136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3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9" name="그룹 87"/>
                <p:cNvGrpSpPr/>
                <p:nvPr/>
              </p:nvGrpSpPr>
              <p:grpSpPr>
                <a:xfrm>
                  <a:off x="2935593" y="3304113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7" name="타원 9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TextBox 139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3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0" name="그룹 88"/>
                <p:cNvGrpSpPr/>
                <p:nvPr/>
              </p:nvGrpSpPr>
              <p:grpSpPr>
                <a:xfrm>
                  <a:off x="1700225" y="3990785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5" name="타원 9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TextBox 142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3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1" name="그룹 89"/>
                <p:cNvGrpSpPr/>
                <p:nvPr/>
              </p:nvGrpSpPr>
              <p:grpSpPr>
                <a:xfrm>
                  <a:off x="3348318" y="400925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93" name="타원 92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4" name="TextBox 146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2" name="그룹 90"/>
                <p:cNvGrpSpPr/>
                <p:nvPr/>
              </p:nvGrpSpPr>
              <p:grpSpPr>
                <a:xfrm>
                  <a:off x="3348318" y="2599452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2" name="TextBox 149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3" name="그룹 91"/>
                <p:cNvGrpSpPr/>
                <p:nvPr/>
              </p:nvGrpSpPr>
              <p:grpSpPr>
                <a:xfrm>
                  <a:off x="2106164" y="329487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9" name="타원 88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TextBox 152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4" name="그룹 92"/>
                <p:cNvGrpSpPr/>
                <p:nvPr/>
              </p:nvGrpSpPr>
              <p:grpSpPr>
                <a:xfrm>
                  <a:off x="2090142" y="472363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7" name="타원 86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8" name="TextBox 155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5" name="그룹 93"/>
                <p:cNvGrpSpPr/>
                <p:nvPr/>
              </p:nvGrpSpPr>
              <p:grpSpPr>
                <a:xfrm>
                  <a:off x="884932" y="400925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5" name="타원 84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6" name="TextBox 158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6" name="그룹 94"/>
                <p:cNvGrpSpPr/>
                <p:nvPr/>
              </p:nvGrpSpPr>
              <p:grpSpPr>
                <a:xfrm>
                  <a:off x="910190" y="2571261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3" name="타원 82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TextBox 161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7" name="그룹 95"/>
                <p:cNvGrpSpPr/>
                <p:nvPr/>
              </p:nvGrpSpPr>
              <p:grpSpPr>
                <a:xfrm>
                  <a:off x="2106166" y="1885072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1" name="타원 59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2" name="TextBox 164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78" name="직사각형 56"/>
                <p:cNvSpPr/>
                <p:nvPr/>
              </p:nvSpPr>
              <p:spPr>
                <a:xfrm>
                  <a:off x="2373744" y="3018844"/>
                  <a:ext cx="197991" cy="149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185"/>
                <p:cNvSpPr txBox="1"/>
                <p:nvPr/>
              </p:nvSpPr>
              <p:spPr>
                <a:xfrm>
                  <a:off x="2304456" y="2901226"/>
                  <a:ext cx="6614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i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lang="en-US" altLang="ko-KR" sz="1400" i="1" baseline="-25000" dirty="0" smtClean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:endParaRPr lang="ko-KR" altLang="en-US" sz="14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0" name="TextBox 187"/>
                <p:cNvSpPr txBox="1"/>
                <p:nvPr/>
              </p:nvSpPr>
              <p:spPr>
                <a:xfrm>
                  <a:off x="2133872" y="1261412"/>
                  <a:ext cx="6614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i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ko-KR" altLang="en-US" sz="20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5" name="TextBox 188"/>
              <p:cNvSpPr txBox="1"/>
              <p:nvPr/>
            </p:nvSpPr>
            <p:spPr>
              <a:xfrm>
                <a:off x="3804654" y="4224054"/>
                <a:ext cx="6614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b="1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ko-KR" altLang="en-US" sz="20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1" name="TextBox 100"/>
            <p:cNvSpPr txBox="1"/>
            <p:nvPr/>
          </p:nvSpPr>
          <p:spPr>
            <a:xfrm>
              <a:off x="2714612" y="234528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100"/>
            <p:cNvSpPr txBox="1"/>
            <p:nvPr/>
          </p:nvSpPr>
          <p:spPr>
            <a:xfrm>
              <a:off x="2317054" y="302272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100"/>
            <p:cNvSpPr txBox="1"/>
            <p:nvPr/>
          </p:nvSpPr>
          <p:spPr>
            <a:xfrm>
              <a:off x="3916398" y="16522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2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Epsilon carbide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방위관계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그룹 26"/>
          <p:cNvGrpSpPr/>
          <p:nvPr/>
        </p:nvGrpSpPr>
        <p:grpSpPr>
          <a:xfrm>
            <a:off x="1032020" y="1938320"/>
            <a:ext cx="3590372" cy="3739224"/>
            <a:chOff x="2285984" y="823548"/>
            <a:chExt cx="3590372" cy="3739224"/>
          </a:xfrm>
        </p:grpSpPr>
        <p:grpSp>
          <p:nvGrpSpPr>
            <p:cNvPr id="14" name="그룹 1"/>
            <p:cNvGrpSpPr/>
            <p:nvPr/>
          </p:nvGrpSpPr>
          <p:grpSpPr>
            <a:xfrm>
              <a:off x="2285984" y="823548"/>
              <a:ext cx="3590372" cy="3739224"/>
              <a:chOff x="875696" y="1261412"/>
              <a:chExt cx="3590372" cy="3739224"/>
            </a:xfrm>
          </p:grpSpPr>
          <p:grpSp>
            <p:nvGrpSpPr>
              <p:cNvPr id="18" name="그룹 27"/>
              <p:cNvGrpSpPr/>
              <p:nvPr/>
            </p:nvGrpSpPr>
            <p:grpSpPr>
              <a:xfrm>
                <a:off x="875696" y="1261412"/>
                <a:ext cx="2948159" cy="3739224"/>
                <a:chOff x="875696" y="1261412"/>
                <a:chExt cx="2948159" cy="3739224"/>
              </a:xfrm>
            </p:grpSpPr>
            <p:cxnSp>
              <p:nvCxnSpPr>
                <p:cNvPr id="20" name="직선 화살표 연결선 19"/>
                <p:cNvCxnSpPr/>
                <p:nvPr/>
              </p:nvCxnSpPr>
              <p:spPr>
                <a:xfrm rot="5400000" flipH="1" flipV="1">
                  <a:off x="655782" y="3251200"/>
                  <a:ext cx="3251200" cy="15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/>
                <p:cNvCxnSpPr/>
                <p:nvPr/>
              </p:nvCxnSpPr>
              <p:spPr>
                <a:xfrm>
                  <a:off x="1117600" y="2743200"/>
                  <a:ext cx="2706255" cy="16256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6"/>
                <p:cNvCxnSpPr/>
                <p:nvPr/>
              </p:nvCxnSpPr>
              <p:spPr>
                <a:xfrm rot="16200000" flipH="1">
                  <a:off x="2128982" y="3606800"/>
                  <a:ext cx="729672" cy="406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 rot="5400000">
                  <a:off x="2540001" y="3639129"/>
                  <a:ext cx="711200" cy="378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rot="16200000" flipH="1">
                  <a:off x="2522238" y="2870200"/>
                  <a:ext cx="729672" cy="406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 rot="5400000">
                  <a:off x="2138200" y="2890112"/>
                  <a:ext cx="711200" cy="3786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 flipV="1">
                  <a:off x="1071538" y="2000240"/>
                  <a:ext cx="1214446" cy="71438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 flipV="1">
                  <a:off x="2297670" y="4177874"/>
                  <a:ext cx="1214446" cy="71438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/>
                <p:cNvCxnSpPr/>
                <p:nvPr/>
              </p:nvCxnSpPr>
              <p:spPr>
                <a:xfrm flipV="1">
                  <a:off x="1071418" y="2724727"/>
                  <a:ext cx="2456873" cy="14316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>
                  <a:off x="2285984" y="2003118"/>
                  <a:ext cx="1233071" cy="73084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rot="5400000">
                  <a:off x="2794003" y="3449783"/>
                  <a:ext cx="1450105" cy="184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 rot="5400000">
                  <a:off x="355722" y="3444009"/>
                  <a:ext cx="1450105" cy="1847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1071418" y="4156364"/>
                  <a:ext cx="1209964" cy="72967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/>
                <p:cNvCxnSpPr/>
                <p:nvPr/>
              </p:nvCxnSpPr>
              <p:spPr>
                <a:xfrm rot="5400000" flipH="1" flipV="1">
                  <a:off x="845128" y="3449782"/>
                  <a:ext cx="287250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 rot="10800000">
                  <a:off x="1080656" y="2715492"/>
                  <a:ext cx="2410693" cy="145934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그룹 59"/>
                <p:cNvGrpSpPr/>
                <p:nvPr/>
              </p:nvGrpSpPr>
              <p:grpSpPr>
                <a:xfrm>
                  <a:off x="2099378" y="2322618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2" name="TextBox 55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6" name="그룹 60"/>
                <p:cNvGrpSpPr/>
                <p:nvPr/>
              </p:nvGrpSpPr>
              <p:grpSpPr>
                <a:xfrm>
                  <a:off x="2090142" y="3716884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9" name="타원 13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0" name="TextBox 58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7" name="그룹 61"/>
                <p:cNvGrpSpPr/>
                <p:nvPr/>
              </p:nvGrpSpPr>
              <p:grpSpPr>
                <a:xfrm>
                  <a:off x="2507084" y="302563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7" name="타원 13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8" name="TextBox 61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8" name="그룹 62"/>
                <p:cNvGrpSpPr/>
                <p:nvPr/>
              </p:nvGrpSpPr>
              <p:grpSpPr>
                <a:xfrm>
                  <a:off x="3331845" y="3037316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5" name="타원 13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6" name="TextBox 64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39" name="그룹 63"/>
                <p:cNvGrpSpPr/>
                <p:nvPr/>
              </p:nvGrpSpPr>
              <p:grpSpPr>
                <a:xfrm>
                  <a:off x="2894432" y="2320486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3" name="타원 13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4" name="TextBox 67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0" name="그룹 64"/>
                <p:cNvGrpSpPr/>
                <p:nvPr/>
              </p:nvGrpSpPr>
              <p:grpSpPr>
                <a:xfrm>
                  <a:off x="2919239" y="3744592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2" name="TextBox 70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1" name="그룹 65"/>
                <p:cNvGrpSpPr/>
                <p:nvPr/>
              </p:nvGrpSpPr>
              <p:grpSpPr>
                <a:xfrm>
                  <a:off x="2500298" y="4465758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9" name="타원 12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2" name="그룹 66"/>
                <p:cNvGrpSpPr/>
                <p:nvPr/>
              </p:nvGrpSpPr>
              <p:grpSpPr>
                <a:xfrm>
                  <a:off x="1661514" y="4456522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7" name="타원 12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8" name="TextBox 76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3" name="그룹 67"/>
                <p:cNvGrpSpPr/>
                <p:nvPr/>
              </p:nvGrpSpPr>
              <p:grpSpPr>
                <a:xfrm>
                  <a:off x="1285852" y="3714752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5" name="타원 12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6" name="TextBox 79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4" name="그룹 68"/>
                <p:cNvGrpSpPr/>
                <p:nvPr/>
              </p:nvGrpSpPr>
              <p:grpSpPr>
                <a:xfrm>
                  <a:off x="1679535" y="302808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3" name="타원 12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4" name="TextBox 82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5" name="그룹 69"/>
                <p:cNvGrpSpPr/>
                <p:nvPr/>
              </p:nvGrpSpPr>
              <p:grpSpPr>
                <a:xfrm>
                  <a:off x="1285852" y="231370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2" name="TextBox 85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6" name="그룹 70"/>
                <p:cNvGrpSpPr/>
                <p:nvPr/>
              </p:nvGrpSpPr>
              <p:grpSpPr>
                <a:xfrm>
                  <a:off x="875696" y="3011740"/>
                  <a:ext cx="482045" cy="463440"/>
                  <a:chOff x="3643306" y="1712494"/>
                  <a:chExt cx="369636" cy="369332"/>
                </a:xfrm>
              </p:grpSpPr>
              <p:sp>
                <p:nvSpPr>
                  <p:cNvPr id="119" name="타원 11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20" name="TextBox 88"/>
                  <p:cNvSpPr txBox="1"/>
                  <p:nvPr/>
                </p:nvSpPr>
                <p:spPr>
                  <a:xfrm>
                    <a:off x="3661564" y="1712494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A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47" name="그룹 71"/>
                <p:cNvGrpSpPr/>
                <p:nvPr/>
              </p:nvGrpSpPr>
              <p:grpSpPr>
                <a:xfrm>
                  <a:off x="1686764" y="2089832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7" name="타원 11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8" name="TextBox 91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48" name="타원 47"/>
                <p:cNvSpPr/>
                <p:nvPr/>
              </p:nvSpPr>
              <p:spPr>
                <a:xfrm>
                  <a:off x="2482297" y="2092652"/>
                  <a:ext cx="372651" cy="358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49" name="그룹 73"/>
                <p:cNvGrpSpPr/>
                <p:nvPr/>
              </p:nvGrpSpPr>
              <p:grpSpPr>
                <a:xfrm>
                  <a:off x="2910925" y="2801624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5" name="타원 11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6" name="TextBox 97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0" name="그룹 74"/>
                <p:cNvGrpSpPr/>
                <p:nvPr/>
              </p:nvGrpSpPr>
              <p:grpSpPr>
                <a:xfrm>
                  <a:off x="2080906" y="2779272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3" name="타원 11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4" name="TextBox 100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51" name="타원 50"/>
                <p:cNvSpPr/>
                <p:nvPr/>
              </p:nvSpPr>
              <p:spPr>
                <a:xfrm>
                  <a:off x="1283402" y="2788560"/>
                  <a:ext cx="372651" cy="358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884932" y="3465540"/>
                  <a:ext cx="372651" cy="358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53" name="그룹 77"/>
                <p:cNvGrpSpPr/>
                <p:nvPr/>
              </p:nvGrpSpPr>
              <p:grpSpPr>
                <a:xfrm>
                  <a:off x="1687243" y="3486134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2" name="TextBox 109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4" name="그룹 78"/>
                <p:cNvGrpSpPr/>
                <p:nvPr/>
              </p:nvGrpSpPr>
              <p:grpSpPr>
                <a:xfrm>
                  <a:off x="2500293" y="3500438"/>
                  <a:ext cx="375192" cy="369332"/>
                  <a:chOff x="3643306" y="1712494"/>
                  <a:chExt cx="287701" cy="294334"/>
                </a:xfrm>
              </p:grpSpPr>
              <p:sp>
                <p:nvSpPr>
                  <p:cNvPr id="109" name="타원 10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TextBox 112"/>
                  <p:cNvSpPr txBox="1"/>
                  <p:nvPr/>
                </p:nvSpPr>
                <p:spPr>
                  <a:xfrm>
                    <a:off x="3661567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5" name="그룹 79"/>
                <p:cNvGrpSpPr/>
                <p:nvPr/>
              </p:nvGrpSpPr>
              <p:grpSpPr>
                <a:xfrm>
                  <a:off x="3339553" y="3537382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07" name="타원 10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8" name="TextBox 115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6" name="그룹 80"/>
                <p:cNvGrpSpPr/>
                <p:nvPr/>
              </p:nvGrpSpPr>
              <p:grpSpPr>
                <a:xfrm>
                  <a:off x="2910454" y="4242526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05" name="타원 10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6" name="TextBox 118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7" name="그룹 81"/>
                <p:cNvGrpSpPr/>
                <p:nvPr/>
              </p:nvGrpSpPr>
              <p:grpSpPr>
                <a:xfrm>
                  <a:off x="2099378" y="4214818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03" name="타원 10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4" name="TextBox 121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8" name="그룹 82"/>
                <p:cNvGrpSpPr/>
                <p:nvPr/>
              </p:nvGrpSpPr>
              <p:grpSpPr>
                <a:xfrm>
                  <a:off x="1276616" y="4233290"/>
                  <a:ext cx="375191" cy="369332"/>
                  <a:chOff x="3643306" y="1712494"/>
                  <a:chExt cx="287700" cy="29433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2" name="TextBox 124"/>
                  <p:cNvSpPr txBox="1"/>
                  <p:nvPr/>
                </p:nvSpPr>
                <p:spPr>
                  <a:xfrm>
                    <a:off x="3661566" y="1712494"/>
                    <a:ext cx="269440" cy="2943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b="1" dirty="0" smtClean="0">
                        <a:latin typeface="Arial" pitchFamily="34" charset="0"/>
                        <a:cs typeface="Arial" pitchFamily="34" charset="0"/>
                      </a:rPr>
                      <a:t>B</a:t>
                    </a:r>
                    <a:endParaRPr lang="ko-KR" altLang="en-US" b="1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59" name="그룹 83"/>
                <p:cNvGrpSpPr/>
                <p:nvPr/>
              </p:nvGrpSpPr>
              <p:grpSpPr>
                <a:xfrm>
                  <a:off x="2546487" y="2564475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9" name="타원 9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2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0" name="그룹 84"/>
                <p:cNvGrpSpPr/>
                <p:nvPr/>
              </p:nvGrpSpPr>
              <p:grpSpPr>
                <a:xfrm>
                  <a:off x="2528015" y="4011707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7" name="타원 96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8" name="TextBox 130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2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1" name="그룹 85"/>
                <p:cNvGrpSpPr/>
                <p:nvPr/>
              </p:nvGrpSpPr>
              <p:grpSpPr>
                <a:xfrm>
                  <a:off x="1308669" y="3294877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5" name="타원 94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6" name="TextBox 133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2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2" name="그룹 86"/>
                <p:cNvGrpSpPr/>
                <p:nvPr/>
              </p:nvGrpSpPr>
              <p:grpSpPr>
                <a:xfrm>
                  <a:off x="1690989" y="2587766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3" name="타원 92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4" name="TextBox 136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3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3" name="그룹 87"/>
                <p:cNvGrpSpPr/>
                <p:nvPr/>
              </p:nvGrpSpPr>
              <p:grpSpPr>
                <a:xfrm>
                  <a:off x="2935593" y="3304113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2" name="TextBox 139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3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4" name="그룹 88"/>
                <p:cNvGrpSpPr/>
                <p:nvPr/>
              </p:nvGrpSpPr>
              <p:grpSpPr>
                <a:xfrm>
                  <a:off x="1700225" y="3990785"/>
                  <a:ext cx="352983" cy="276999"/>
                  <a:chOff x="3596682" y="1690365"/>
                  <a:chExt cx="402321" cy="312955"/>
                </a:xfrm>
              </p:grpSpPr>
              <p:sp>
                <p:nvSpPr>
                  <p:cNvPr id="89" name="타원 88"/>
                  <p:cNvSpPr/>
                  <p:nvPr/>
                </p:nvSpPr>
                <p:spPr>
                  <a:xfrm>
                    <a:off x="3643306" y="1714488"/>
                    <a:ext cx="285752" cy="28575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0" name="TextBox 142"/>
                  <p:cNvSpPr txBox="1"/>
                  <p:nvPr/>
                </p:nvSpPr>
                <p:spPr>
                  <a:xfrm>
                    <a:off x="3596682" y="1690365"/>
                    <a:ext cx="402321" cy="3129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3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5" name="그룹 89"/>
                <p:cNvGrpSpPr/>
                <p:nvPr/>
              </p:nvGrpSpPr>
              <p:grpSpPr>
                <a:xfrm>
                  <a:off x="3348318" y="400925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7" name="타원 86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8" name="TextBox 146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6" name="그룹 90"/>
                <p:cNvGrpSpPr/>
                <p:nvPr/>
              </p:nvGrpSpPr>
              <p:grpSpPr>
                <a:xfrm>
                  <a:off x="3348318" y="2599452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5" name="타원 84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6" name="TextBox 149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7" name="그룹 91"/>
                <p:cNvGrpSpPr/>
                <p:nvPr/>
              </p:nvGrpSpPr>
              <p:grpSpPr>
                <a:xfrm>
                  <a:off x="2106164" y="329487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3" name="타원 82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4" name="TextBox 152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8" name="그룹 92"/>
                <p:cNvGrpSpPr/>
                <p:nvPr/>
              </p:nvGrpSpPr>
              <p:grpSpPr>
                <a:xfrm>
                  <a:off x="2090142" y="472363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81" name="타원 80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2" name="TextBox 155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69" name="그룹 93"/>
                <p:cNvGrpSpPr/>
                <p:nvPr/>
              </p:nvGrpSpPr>
              <p:grpSpPr>
                <a:xfrm>
                  <a:off x="884932" y="4009257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79" name="타원 78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80" name="TextBox 158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0" name="그룹 94"/>
                <p:cNvGrpSpPr/>
                <p:nvPr/>
              </p:nvGrpSpPr>
              <p:grpSpPr>
                <a:xfrm>
                  <a:off x="910190" y="2571261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8" name="TextBox 161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grpSp>
              <p:nvGrpSpPr>
                <p:cNvPr id="71" name="그룹 95"/>
                <p:cNvGrpSpPr/>
                <p:nvPr/>
              </p:nvGrpSpPr>
              <p:grpSpPr>
                <a:xfrm>
                  <a:off x="2106166" y="1885072"/>
                  <a:ext cx="394132" cy="276999"/>
                  <a:chOff x="3606365" y="1704935"/>
                  <a:chExt cx="394132" cy="276999"/>
                </a:xfrm>
              </p:grpSpPr>
              <p:sp>
                <p:nvSpPr>
                  <p:cNvPr id="75" name="타원 59"/>
                  <p:cNvSpPr/>
                  <p:nvPr/>
                </p:nvSpPr>
                <p:spPr>
                  <a:xfrm>
                    <a:off x="3647272" y="1726280"/>
                    <a:ext cx="250709" cy="25292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TextBox 164"/>
                  <p:cNvSpPr txBox="1"/>
                  <p:nvPr/>
                </p:nvSpPr>
                <p:spPr>
                  <a:xfrm>
                    <a:off x="3606365" y="1704935"/>
                    <a:ext cx="39413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200" b="1" dirty="0" smtClean="0">
                        <a:latin typeface="Arial" pitchFamily="34" charset="0"/>
                        <a:cs typeface="Arial" pitchFamily="34" charset="0"/>
                      </a:rPr>
                      <a:t>C</a:t>
                    </a:r>
                    <a:r>
                      <a:rPr lang="en-US" altLang="ko-KR" sz="1200" b="1" baseline="-25000" dirty="0" smtClean="0">
                        <a:latin typeface="Arial" pitchFamily="34" charset="0"/>
                        <a:cs typeface="Arial" pitchFamily="34" charset="0"/>
                      </a:rPr>
                      <a:t>1</a:t>
                    </a:r>
                    <a:endParaRPr lang="ko-KR" altLang="en-US" sz="1200" b="1" baseline="-25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72" name="직사각형 56"/>
                <p:cNvSpPr/>
                <p:nvPr/>
              </p:nvSpPr>
              <p:spPr>
                <a:xfrm>
                  <a:off x="2373744" y="3018844"/>
                  <a:ext cx="197991" cy="149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185"/>
                <p:cNvSpPr txBox="1"/>
                <p:nvPr/>
              </p:nvSpPr>
              <p:spPr>
                <a:xfrm>
                  <a:off x="2304456" y="2901226"/>
                  <a:ext cx="6614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i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lang="en-US" altLang="ko-KR" sz="1400" i="1" baseline="-25000" dirty="0" smtClean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:endParaRPr lang="ko-KR" altLang="en-US" sz="14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4" name="TextBox 187"/>
                <p:cNvSpPr txBox="1"/>
                <p:nvPr/>
              </p:nvSpPr>
              <p:spPr>
                <a:xfrm>
                  <a:off x="2133872" y="1261412"/>
                  <a:ext cx="66141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b="1" i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ko-KR" altLang="en-US" sz="20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9" name="TextBox 188"/>
              <p:cNvSpPr txBox="1"/>
              <p:nvPr/>
            </p:nvSpPr>
            <p:spPr>
              <a:xfrm>
                <a:off x="3804654" y="4224054"/>
                <a:ext cx="6614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b="1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ko-KR" altLang="en-US" sz="20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5" name="TextBox 100"/>
            <p:cNvSpPr txBox="1"/>
            <p:nvPr/>
          </p:nvSpPr>
          <p:spPr>
            <a:xfrm>
              <a:off x="2714612" y="234528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00"/>
            <p:cNvSpPr txBox="1"/>
            <p:nvPr/>
          </p:nvSpPr>
          <p:spPr>
            <a:xfrm>
              <a:off x="2317054" y="302272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00"/>
            <p:cNvSpPr txBox="1"/>
            <p:nvPr/>
          </p:nvSpPr>
          <p:spPr>
            <a:xfrm>
              <a:off x="3916398" y="16522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3" name="그룹 42"/>
          <p:cNvGrpSpPr/>
          <p:nvPr/>
        </p:nvGrpSpPr>
        <p:grpSpPr>
          <a:xfrm>
            <a:off x="1603524" y="4581526"/>
            <a:ext cx="1643074" cy="1583778"/>
            <a:chOff x="1622995" y="4094162"/>
            <a:chExt cx="1643074" cy="1583778"/>
          </a:xfrm>
        </p:grpSpPr>
        <p:cxnSp>
          <p:nvCxnSpPr>
            <p:cNvPr id="144" name="직선 화살표 연결선 143"/>
            <p:cNvCxnSpPr/>
            <p:nvPr/>
          </p:nvCxnSpPr>
          <p:spPr>
            <a:xfrm>
              <a:off x="1622995" y="4094162"/>
              <a:ext cx="1643074" cy="15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/>
            <p:cNvSpPr txBox="1"/>
            <p:nvPr/>
          </p:nvSpPr>
          <p:spPr>
            <a:xfrm>
              <a:off x="1980185" y="4237038"/>
              <a:ext cx="8659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Times New Roman" pitchFamily="18" charset="0"/>
                  <a:cs typeface="Times New Roman" pitchFamily="18" charset="0"/>
                </a:rPr>
                <a:t>[1</a:t>
              </a:r>
              <a:r>
                <a:rPr lang="en-US" altLang="ko-KR" b="1" u="sng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ko-KR" b="1" dirty="0" smtClean="0">
                  <a:latin typeface="Times New Roman" pitchFamily="18" charset="0"/>
                  <a:cs typeface="Times New Roman" pitchFamily="18" charset="0"/>
                </a:rPr>
                <a:t>10]</a:t>
              </a:r>
              <a:r>
                <a:rPr lang="el-GR" altLang="ko-KR" b="1" baseline="-25000" dirty="0" smtClean="0">
                  <a:latin typeface="Times New Roman" pitchFamily="18" charset="0"/>
                  <a:cs typeface="Times New Roman" pitchFamily="18" charset="0"/>
                </a:rPr>
                <a:t>ε</a:t>
              </a:r>
              <a:endParaRPr lang="ko-KR" altLang="en-US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980185" y="5308608"/>
              <a:ext cx="86594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Times New Roman" pitchFamily="18" charset="0"/>
                  <a:cs typeface="Times New Roman" pitchFamily="18" charset="0"/>
                </a:rPr>
                <a:t>(0001)</a:t>
              </a:r>
              <a:r>
                <a:rPr lang="el-GR" altLang="ko-KR" b="1" baseline="-25000" dirty="0" smtClean="0">
                  <a:latin typeface="Times New Roman" pitchFamily="18" charset="0"/>
                  <a:cs typeface="Times New Roman" pitchFamily="18" charset="0"/>
                </a:rPr>
                <a:t>ε</a:t>
              </a:r>
              <a:endParaRPr lang="ko-KR" altLang="en-US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5346666" y="2081196"/>
            <a:ext cx="304805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Martensite with 1 wt% C</a:t>
            </a:r>
          </a:p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a = 2.85 Å</a:t>
            </a:r>
          </a:p>
          <a:p>
            <a:pPr algn="ctr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c = 2.98 Å</a:t>
            </a:r>
          </a:p>
        </p:txBody>
      </p:sp>
      <p:sp>
        <p:nvSpPr>
          <p:cNvPr id="148" name="Text Box 10"/>
          <p:cNvSpPr txBox="1">
            <a:spLocks noChangeArrowheads="1"/>
          </p:cNvSpPr>
          <p:nvPr/>
        </p:nvSpPr>
        <p:spPr bwMode="auto">
          <a:xfrm>
            <a:off x="674830" y="1223940"/>
            <a:ext cx="40005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smtClean="0">
                <a:latin typeface="Times New Roman" pitchFamily="18" charset="0"/>
              </a:rPr>
              <a:t>H. K. D. H. </a:t>
            </a:r>
            <a:r>
              <a:rPr kumimoji="0" lang="en-US" altLang="ko-KR" sz="1400" dirty="0" err="1" smtClean="0">
                <a:latin typeface="Times New Roman" pitchFamily="18" charset="0"/>
              </a:rPr>
              <a:t>Bhadeshia</a:t>
            </a:r>
            <a:r>
              <a:rPr kumimoji="0"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i="1" dirty="0" err="1" smtClean="0">
                <a:latin typeface="Times New Roman" pitchFamily="18" charset="0"/>
              </a:rPr>
              <a:t>Bainite</a:t>
            </a:r>
            <a:r>
              <a:rPr kumimoji="0" lang="en-US" altLang="ko-KR" sz="1400" dirty="0" smtClean="0">
                <a:latin typeface="Times New Roman" pitchFamily="18" charset="0"/>
              </a:rPr>
              <a:t> (1992)</a:t>
            </a:r>
            <a:endParaRPr kumimoji="0" lang="en-US" altLang="ko-KR" sz="1400" dirty="0">
              <a:latin typeface="Times New Roman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174896" y="1581130"/>
            <a:ext cx="74295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(101)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α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’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||(10</a:t>
            </a:r>
            <a:r>
              <a:rPr lang="en-US" altLang="ko-KR" u="sng" dirty="0" smtClean="0">
                <a:latin typeface="+mj-ea"/>
                <a:ea typeface="+mj-ea"/>
                <a:cs typeface="Arial" pitchFamily="34" charset="0"/>
              </a:rPr>
              <a:t>1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1)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 ε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  (211)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α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’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||(10</a:t>
            </a:r>
            <a:r>
              <a:rPr lang="en-US" altLang="ko-KR" u="sng" dirty="0" smtClean="0">
                <a:latin typeface="+mj-ea"/>
                <a:ea typeface="+mj-ea"/>
                <a:cs typeface="Arial" pitchFamily="34" charset="0"/>
              </a:rPr>
              <a:t>1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0)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 ε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  [011]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α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’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||[0001]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 ε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  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 (</a:t>
            </a:r>
            <a:r>
              <a:rPr lang="en-US" altLang="ko-KR" u="sng" dirty="0" smtClean="0">
                <a:latin typeface="+mj-ea"/>
                <a:ea typeface="+mj-ea"/>
                <a:cs typeface="Arial" pitchFamily="34" charset="0"/>
              </a:rPr>
              <a:t>11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1)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α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’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||(1</a:t>
            </a:r>
            <a:r>
              <a:rPr lang="en-US" altLang="ko-KR" u="sng" dirty="0" smtClean="0">
                <a:latin typeface="+mj-ea"/>
                <a:ea typeface="+mj-ea"/>
                <a:cs typeface="Arial" pitchFamily="34" charset="0"/>
              </a:rPr>
              <a:t>2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10)</a:t>
            </a:r>
            <a:r>
              <a:rPr lang="el-GR" altLang="ko-KR" baseline="-25000" dirty="0" smtClean="0">
                <a:latin typeface="+mj-ea"/>
                <a:ea typeface="+mj-ea"/>
                <a:cs typeface="Arial" pitchFamily="34" charset="0"/>
              </a:rPr>
              <a:t> ε</a:t>
            </a:r>
            <a:endParaRPr lang="en-US" altLang="ko-KR" dirty="0" smtClean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58" name="그룹 204"/>
          <p:cNvGrpSpPr/>
          <p:nvPr/>
        </p:nvGrpSpPr>
        <p:grpSpPr>
          <a:xfrm>
            <a:off x="5470412" y="3125058"/>
            <a:ext cx="2295525" cy="3012538"/>
            <a:chOff x="5429256" y="2714620"/>
            <a:chExt cx="2295525" cy="3012538"/>
          </a:xfrm>
        </p:grpSpPr>
        <p:grpSp>
          <p:nvGrpSpPr>
            <p:cNvPr id="159" name="그룹 170"/>
            <p:cNvGrpSpPr/>
            <p:nvPr/>
          </p:nvGrpSpPr>
          <p:grpSpPr>
            <a:xfrm>
              <a:off x="5429256" y="2714620"/>
              <a:ext cx="2295525" cy="3012538"/>
              <a:chOff x="2928926" y="1571612"/>
              <a:chExt cx="2295525" cy="3012538"/>
            </a:xfrm>
          </p:grpSpPr>
          <p:cxnSp>
            <p:nvCxnSpPr>
              <p:cNvPr id="161" name="직선 연결선 160"/>
              <p:cNvCxnSpPr/>
              <p:nvPr/>
            </p:nvCxnSpPr>
            <p:spPr>
              <a:xfrm rot="5400000">
                <a:off x="3492291" y="2607820"/>
                <a:ext cx="1847273" cy="9513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28926" y="1571612"/>
                <a:ext cx="2295525" cy="2600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63" name="직선 연결선 162"/>
              <p:cNvCxnSpPr/>
              <p:nvPr/>
            </p:nvCxnSpPr>
            <p:spPr>
              <a:xfrm rot="5400000">
                <a:off x="2988909" y="2242984"/>
                <a:ext cx="1856507" cy="877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>
                <a:off x="3714744" y="4214818"/>
                <a:ext cx="79707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(011)</a:t>
                </a:r>
                <a:r>
                  <a:rPr lang="el-GR" altLang="ko-KR" b="1" baseline="-25000" dirty="0" smtClean="0">
                    <a:latin typeface="Times New Roman" pitchFamily="18" charset="0"/>
                    <a:cs typeface="Times New Roman" pitchFamily="18" charset="0"/>
                  </a:rPr>
                  <a:t> α</a:t>
                </a:r>
                <a:endParaRPr lang="ko-KR" altLang="en-US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65" name="직선 연결선 164"/>
              <p:cNvCxnSpPr/>
              <p:nvPr/>
            </p:nvCxnSpPr>
            <p:spPr>
              <a:xfrm>
                <a:off x="4500562" y="2857496"/>
                <a:ext cx="10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타원 165"/>
              <p:cNvSpPr/>
              <p:nvPr/>
            </p:nvSpPr>
            <p:spPr>
              <a:xfrm>
                <a:off x="3251622" y="3431502"/>
                <a:ext cx="372651" cy="3585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67" name="TextBox 61"/>
              <p:cNvSpPr txBox="1"/>
              <p:nvPr/>
            </p:nvSpPr>
            <p:spPr>
              <a:xfrm>
                <a:off x="3275432" y="3429000"/>
                <a:ext cx="458235" cy="463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3938294" y="2698650"/>
                <a:ext cx="372651" cy="3585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69" name="TextBox 61"/>
              <p:cNvSpPr txBox="1"/>
              <p:nvPr/>
            </p:nvSpPr>
            <p:spPr>
              <a:xfrm>
                <a:off x="3962104" y="2696148"/>
                <a:ext cx="458235" cy="463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4161393" y="1574114"/>
                <a:ext cx="372651" cy="3585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71" name="TextBox 61"/>
              <p:cNvSpPr txBox="1"/>
              <p:nvPr/>
            </p:nvSpPr>
            <p:spPr>
              <a:xfrm>
                <a:off x="4185203" y="1571612"/>
                <a:ext cx="458235" cy="463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4715346" y="3419360"/>
                <a:ext cx="372650" cy="358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73" name="TextBox 112"/>
              <p:cNvSpPr txBox="1"/>
              <p:nvPr/>
            </p:nvSpPr>
            <p:spPr>
              <a:xfrm>
                <a:off x="4739160" y="3416858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3268114" y="2002742"/>
                <a:ext cx="372650" cy="358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75" name="TextBox 112"/>
              <p:cNvSpPr txBox="1"/>
              <p:nvPr/>
            </p:nvSpPr>
            <p:spPr>
              <a:xfrm>
                <a:off x="3291928" y="200024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6" name="타원 175"/>
              <p:cNvSpPr/>
              <p:nvPr/>
            </p:nvSpPr>
            <p:spPr>
              <a:xfrm>
                <a:off x="3714744" y="2384734"/>
                <a:ext cx="372650" cy="358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77" name="TextBox 112"/>
              <p:cNvSpPr txBox="1"/>
              <p:nvPr/>
            </p:nvSpPr>
            <p:spPr>
              <a:xfrm>
                <a:off x="3738558" y="2382232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타원 177"/>
              <p:cNvSpPr/>
              <p:nvPr/>
            </p:nvSpPr>
            <p:spPr>
              <a:xfrm>
                <a:off x="4125370" y="3074312"/>
                <a:ext cx="372650" cy="358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79" name="TextBox 112"/>
              <p:cNvSpPr txBox="1"/>
              <p:nvPr/>
            </p:nvSpPr>
            <p:spPr>
              <a:xfrm>
                <a:off x="4149184" y="307181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B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80" name="직선 연결선 179"/>
              <p:cNvCxnSpPr/>
              <p:nvPr/>
            </p:nvCxnSpPr>
            <p:spPr>
              <a:xfrm>
                <a:off x="4562764" y="2580980"/>
                <a:ext cx="10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 rot="5400000">
                <a:off x="3492571" y="2607036"/>
                <a:ext cx="1839191" cy="9662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TextBox 181"/>
              <p:cNvSpPr txBox="1"/>
              <p:nvPr/>
            </p:nvSpPr>
            <p:spPr>
              <a:xfrm>
                <a:off x="4286248" y="2500306"/>
                <a:ext cx="7458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[111]</a:t>
                </a:r>
                <a:r>
                  <a:rPr lang="el-GR" altLang="ko-KR" b="1" baseline="-25000" dirty="0" smtClean="0">
                    <a:latin typeface="Times New Roman" pitchFamily="18" charset="0"/>
                    <a:cs typeface="Times New Roman" pitchFamily="18" charset="0"/>
                  </a:rPr>
                  <a:t>α</a:t>
                </a:r>
                <a:endParaRPr lang="ko-KR" altLang="en-US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3723980" y="3806846"/>
                <a:ext cx="372651" cy="3585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84" name="TextBox 61"/>
              <p:cNvSpPr txBox="1"/>
              <p:nvPr/>
            </p:nvSpPr>
            <p:spPr>
              <a:xfrm>
                <a:off x="3747790" y="3804344"/>
                <a:ext cx="458235" cy="463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5" name="타원 184"/>
              <p:cNvSpPr/>
              <p:nvPr/>
            </p:nvSpPr>
            <p:spPr>
              <a:xfrm>
                <a:off x="4705189" y="1977166"/>
                <a:ext cx="372651" cy="3585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86" name="TextBox 61"/>
              <p:cNvSpPr txBox="1"/>
              <p:nvPr/>
            </p:nvSpPr>
            <p:spPr>
              <a:xfrm>
                <a:off x="4728999" y="1974664"/>
                <a:ext cx="458235" cy="463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 smtClean="0">
                    <a:latin typeface="Arial" pitchFamily="34" charset="0"/>
                    <a:cs typeface="Arial" pitchFamily="34" charset="0"/>
                  </a:rPr>
                  <a:t>A</a:t>
                </a:r>
                <a:endParaRPr lang="ko-KR" alt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60" name="직선 화살표 연결선 159"/>
            <p:cNvCxnSpPr/>
            <p:nvPr/>
          </p:nvCxnSpPr>
          <p:spPr>
            <a:xfrm rot="5400000" flipH="1" flipV="1">
              <a:off x="5537201" y="3791526"/>
              <a:ext cx="2235201" cy="43411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직선 연결선 186"/>
          <p:cNvCxnSpPr/>
          <p:nvPr/>
        </p:nvCxnSpPr>
        <p:spPr>
          <a:xfrm>
            <a:off x="2960846" y="5938848"/>
            <a:ext cx="12144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4175292" y="5783830"/>
            <a:ext cx="8354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Times New Roman" pitchFamily="18" charset="0"/>
                <a:cs typeface="Times New Roman" pitchFamily="18" charset="0"/>
              </a:rPr>
              <a:t>−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9.2%</a:t>
            </a:r>
            <a:endParaRPr lang="ko-KR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9" name="직선 화살표 연결선 188"/>
          <p:cNvCxnSpPr>
            <a:stCxn id="188" idx="3"/>
            <a:endCxn id="164" idx="1"/>
          </p:cNvCxnSpPr>
          <p:nvPr/>
        </p:nvCxnSpPr>
        <p:spPr>
          <a:xfrm flipV="1">
            <a:off x="5010777" y="5952930"/>
            <a:ext cx="1245453" cy="1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endCxn id="191" idx="1"/>
          </p:cNvCxnSpPr>
          <p:nvPr/>
        </p:nvCxnSpPr>
        <p:spPr>
          <a:xfrm flipV="1">
            <a:off x="2826657" y="4896926"/>
            <a:ext cx="1562949" cy="12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4389606" y="4712260"/>
            <a:ext cx="8354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itchFamily="18" charset="0"/>
                <a:cs typeface="Times New Roman" pitchFamily="18" charset="0"/>
              </a:rPr>
              <a:t>−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4.7%</a:t>
            </a:r>
            <a:endParaRPr lang="ko-KR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2" name="Shape 210"/>
          <p:cNvCxnSpPr>
            <a:stCxn id="191" idx="3"/>
            <a:endCxn id="182" idx="2"/>
          </p:cNvCxnSpPr>
          <p:nvPr/>
        </p:nvCxnSpPr>
        <p:spPr>
          <a:xfrm flipV="1">
            <a:off x="5225091" y="4423084"/>
            <a:ext cx="1975566" cy="47384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latin typeface="+mn-ea"/>
                <a:ea typeface="+mn-ea"/>
              </a:rPr>
              <a:t>Ti,Mo</a:t>
            </a:r>
            <a:r>
              <a:rPr lang="en-US" altLang="ko-KR" b="1" dirty="0" smtClean="0">
                <a:latin typeface="+mn-ea"/>
                <a:ea typeface="+mn-ea"/>
              </a:rPr>
              <a:t>)C in ferrite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연구 배경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08544" y="2149448"/>
            <a:ext cx="315740" cy="126108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22404" y="3421644"/>
            <a:ext cx="1648828" cy="28991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71316" y="2084796"/>
            <a:ext cx="2160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364085" y="2084057"/>
            <a:ext cx="1582315" cy="1788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24"/>
          <p:cNvGrpSpPr>
            <a:grpSpLocks noChangeAspect="1"/>
          </p:cNvGrpSpPr>
          <p:nvPr/>
        </p:nvGrpSpPr>
        <p:grpSpPr>
          <a:xfrm>
            <a:off x="3707905" y="1628800"/>
            <a:ext cx="2332957" cy="2286921"/>
            <a:chOff x="1745217" y="404162"/>
            <a:chExt cx="5832394" cy="571730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404664"/>
              <a:ext cx="5716800" cy="571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1" name="그룹 10"/>
            <p:cNvGrpSpPr/>
            <p:nvPr/>
          </p:nvGrpSpPr>
          <p:grpSpPr>
            <a:xfrm>
              <a:off x="1745217" y="404162"/>
              <a:ext cx="2340258" cy="1441161"/>
              <a:chOff x="745938" y="547116"/>
              <a:chExt cx="1221003" cy="730175"/>
            </a:xfrm>
          </p:grpSpPr>
          <p:pic>
            <p:nvPicPr>
              <p:cNvPr id="16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45938" y="547116"/>
                <a:ext cx="1194543" cy="7301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7" name="직사각형 4"/>
              <p:cNvSpPr/>
              <p:nvPr/>
            </p:nvSpPr>
            <p:spPr>
              <a:xfrm>
                <a:off x="793544" y="644919"/>
                <a:ext cx="1173397" cy="506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 smtClean="0">
                    <a:latin typeface="Comic Sans MS" panose="030F0702030302020204" pitchFamily="66" charset="0"/>
                    <a:cs typeface="Arial" panose="020B0604020202020204" pitchFamily="34" charset="0"/>
                  </a:rPr>
                  <a:t>Ti-Mo</a:t>
                </a:r>
                <a:endParaRPr lang="ko-KR" altLang="en-US" sz="2000" dirty="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그룹 5"/>
            <p:cNvGrpSpPr/>
            <p:nvPr/>
          </p:nvGrpSpPr>
          <p:grpSpPr>
            <a:xfrm>
              <a:off x="5022525" y="4851188"/>
              <a:ext cx="2555086" cy="1267936"/>
              <a:chOff x="5580112" y="4943232"/>
              <a:chExt cx="1896648" cy="1267936"/>
            </a:xfrm>
          </p:grpSpPr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80112" y="5085184"/>
                <a:ext cx="1819920" cy="11259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cxnSp>
            <p:nvCxnSpPr>
              <p:cNvPr id="14" name="직선 연결선 13"/>
              <p:cNvCxnSpPr/>
              <p:nvPr/>
            </p:nvCxnSpPr>
            <p:spPr>
              <a:xfrm>
                <a:off x="5954272" y="5934253"/>
                <a:ext cx="1122487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85343" y="4943232"/>
                <a:ext cx="1791417" cy="923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100 nm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1628800"/>
            <a:ext cx="2286000" cy="2286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2644" y="1628800"/>
            <a:ext cx="915816" cy="57646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직사각형 4"/>
          <p:cNvSpPr/>
          <p:nvPr/>
        </p:nvSpPr>
        <p:spPr>
          <a:xfrm>
            <a:off x="6389618" y="1715328"/>
            <a:ext cx="4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Comic Sans MS" panose="030F0702030302020204" pitchFamily="66" charset="0"/>
                <a:cs typeface="Times New Roman" pitchFamily="18" charset="0"/>
              </a:rPr>
              <a:t>Ti</a:t>
            </a:r>
            <a:endParaRPr lang="ko-KR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33564" y="3456708"/>
            <a:ext cx="980688" cy="45039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2" name="직선 연결선 21"/>
          <p:cNvCxnSpPr/>
          <p:nvPr/>
        </p:nvCxnSpPr>
        <p:spPr>
          <a:xfrm>
            <a:off x="7739735" y="3806936"/>
            <a:ext cx="604867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94819" y="341052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100 nm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015900" y="1556792"/>
            <a:ext cx="2232248" cy="23042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4656" y="2086676"/>
            <a:ext cx="14401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50396" y="3347756"/>
            <a:ext cx="14401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899224" y="3637668"/>
            <a:ext cx="14401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20796" y="13850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50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9396" y="190632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3724" y="252984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5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4008" y="3087432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10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8243" y="36880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15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482" y="383334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59632" y="38228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20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0152" y="38241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40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4630" y="38228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60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14386" y="382598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80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00254" y="382410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100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0044" y="4036975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Holding time (</a:t>
            </a:r>
            <a:r>
              <a:rPr lang="en-US" altLang="ko-KR" sz="1400" b="1" dirty="0" smtClean="0">
                <a:latin typeface="Times New Roman"/>
                <a:cs typeface="Times New Roman"/>
              </a:rPr>
              <a:t>×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ko-KR" sz="14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 s)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08520" y="2555668"/>
            <a:ext cx="1048685" cy="307777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TS (</a:t>
            </a:r>
            <a:r>
              <a:rPr lang="en-US" altLang="ko-KR" sz="1400" b="1" dirty="0" err="1" smtClean="0">
                <a:latin typeface="Times New Roman" pitchFamily="18" charset="0"/>
                <a:cs typeface="Times New Roman" pitchFamily="18" charset="0"/>
              </a:rPr>
              <a:t>MPa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43892" y="2025784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259632" y="2016548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78872" y="2196656"/>
            <a:ext cx="144016" cy="1440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403024" y="1556792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Comic Sans MS" panose="030F0702030302020204" pitchFamily="66" charset="0"/>
                <a:cs typeface="Times New Roman" pitchFamily="18" charset="0"/>
              </a:rPr>
              <a:t>Holding at 650</a:t>
            </a:r>
            <a:r>
              <a:rPr lang="en-US" altLang="ko-KR" sz="1400" b="1" baseline="30000" dirty="0" smtClean="0">
                <a:latin typeface="Comic Sans MS" panose="030F0702030302020204" pitchFamily="66" charset="0"/>
                <a:cs typeface="Times New Roman" pitchFamily="18" charset="0"/>
              </a:rPr>
              <a:t>o</a:t>
            </a:r>
            <a:r>
              <a:rPr lang="en-US" altLang="ko-KR" sz="1400" b="1" dirty="0" smtClean="0">
                <a:latin typeface="Comic Sans MS" panose="030F0702030302020204" pitchFamily="66" charset="0"/>
                <a:cs typeface="Times New Roman" pitchFamily="18" charset="0"/>
              </a:rPr>
              <a:t>C</a:t>
            </a:r>
            <a:endParaRPr lang="ko-KR" altLang="en-US" sz="1400" b="1" dirty="0">
              <a:latin typeface="Comic Sans MS" panose="030F0702030302020204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15036" y="1843551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Comic Sans MS" panose="030F0702030302020204" pitchFamily="66" charset="0"/>
                <a:cs typeface="Times New Roman" pitchFamily="18" charset="0"/>
              </a:rPr>
              <a:t>Ti-Mo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03648" y="2924944"/>
            <a:ext cx="172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Comic Sans MS" panose="030F0702030302020204" pitchFamily="66" charset="0"/>
                <a:cs typeface="Times New Roman" pitchFamily="18" charset="0"/>
              </a:rPr>
              <a:t>Conventional </a:t>
            </a:r>
            <a:r>
              <a:rPr lang="en-US" altLang="ko-KR" sz="1400" b="1" dirty="0" err="1" smtClean="0">
                <a:latin typeface="Comic Sans MS" panose="030F0702030302020204" pitchFamily="66" charset="0"/>
                <a:cs typeface="Times New Roman" pitchFamily="18" charset="0"/>
              </a:rPr>
              <a:t>TiC</a:t>
            </a:r>
            <a:r>
              <a:rPr lang="en-US" altLang="ko-KR" sz="1400" b="1" dirty="0" smtClean="0">
                <a:latin typeface="Comic Sans MS" panose="030F0702030302020204" pitchFamily="66" charset="0"/>
                <a:cs typeface="Times New Roman" pitchFamily="18" charset="0"/>
              </a:rPr>
              <a:t> hardened Steel </a:t>
            </a:r>
            <a:endParaRPr lang="ko-KR" altLang="en-US" sz="1400" b="1" dirty="0">
              <a:latin typeface="Comic Sans MS" panose="030F0702030302020204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0796" y="4678095"/>
            <a:ext cx="71915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Mo </a:t>
            </a:r>
            <a:r>
              <a:rPr lang="ko-KR" altLang="en-US" sz="1600" dirty="0" smtClean="0"/>
              <a:t>으로 인해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Ti,M</a:t>
            </a:r>
            <a:r>
              <a:rPr lang="en-US" altLang="ko-KR" sz="1600" dirty="0" smtClean="0"/>
              <a:t>)C </a:t>
            </a:r>
            <a:r>
              <a:rPr lang="ko-KR" altLang="en-US" sz="1600" dirty="0" smtClean="0"/>
              <a:t>석출물의 조대화가 억제</a:t>
            </a:r>
            <a:endParaRPr lang="en-US" altLang="ko-KR" sz="1600" dirty="0" smtClean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열연강의 </a:t>
            </a:r>
            <a:r>
              <a:rPr lang="ko-KR" altLang="en-US" sz="1600" dirty="0" err="1" smtClean="0"/>
              <a:t>권취</a:t>
            </a:r>
            <a:r>
              <a:rPr lang="ko-KR" altLang="en-US" sz="1600" dirty="0" smtClean="0"/>
              <a:t> 이후 안정적인 강도 유지</a:t>
            </a:r>
            <a:endParaRPr lang="en-US" altLang="ko-KR" sz="1600" dirty="0" smtClean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제일원리를 통한 계면 석출과 조대화에 미치는 </a:t>
            </a:r>
            <a:r>
              <a:rPr lang="en-US" altLang="ko-KR" sz="1600" dirty="0" smtClean="0"/>
              <a:t>Mo </a:t>
            </a:r>
            <a:r>
              <a:rPr lang="ko-KR" altLang="en-US" sz="1600" dirty="0" smtClean="0"/>
              <a:t>의 효과 분석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45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latin typeface="+mn-ea"/>
                <a:ea typeface="+mn-ea"/>
              </a:rPr>
              <a:t>Ti,Mo</a:t>
            </a:r>
            <a:r>
              <a:rPr lang="en-US" altLang="ko-KR" b="1" dirty="0" smtClean="0">
                <a:latin typeface="+mn-ea"/>
                <a:ea typeface="+mn-ea"/>
              </a:rPr>
              <a:t>)C in ferrite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연구 배경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8" name="Picture 5" descr="C:\Documents and Settings\bangul\바탕 화면\inter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207" y="1356123"/>
            <a:ext cx="1508838" cy="4052306"/>
          </a:xfrm>
          <a:prstGeom prst="rect">
            <a:avLst/>
          </a:prstGeom>
          <a:noFill/>
        </p:spPr>
      </p:pic>
      <p:pic>
        <p:nvPicPr>
          <p:cNvPr id="49" name="Picture 3" descr="D:\ucloud\research\2012\0424_defense\inter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6423" y="1356123"/>
            <a:ext cx="1512168" cy="4028139"/>
          </a:xfrm>
          <a:prstGeom prst="rect">
            <a:avLst/>
          </a:prstGeom>
          <a:noFill/>
        </p:spPr>
      </p:pic>
      <p:grpSp>
        <p:nvGrpSpPr>
          <p:cNvPr id="50" name="그룹 49"/>
          <p:cNvGrpSpPr/>
          <p:nvPr/>
        </p:nvGrpSpPr>
        <p:grpSpPr>
          <a:xfrm>
            <a:off x="4067944" y="2762032"/>
            <a:ext cx="4464496" cy="2522537"/>
            <a:chOff x="4067944" y="1843088"/>
            <a:chExt cx="4464496" cy="2522537"/>
          </a:xfrm>
        </p:grpSpPr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4067944" y="1914525"/>
              <a:ext cx="1104900" cy="233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Type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endParaRPr lang="en-US" altLang="ko-KR" sz="1600" dirty="0" smtClean="0">
                <a:latin typeface="Calibri" panose="020F0502020204030204" pitchFamily="34" charset="0"/>
                <a:cs typeface="Times New Roman" pitchFamily="18" charset="0"/>
              </a:endParaRP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Fe-</a:t>
              </a:r>
              <a:r>
                <a:rPr lang="en-US" altLang="ko-KR" sz="1600" dirty="0" err="1" smtClean="0">
                  <a:latin typeface="Calibri" panose="020F0502020204030204" pitchFamily="34" charset="0"/>
                  <a:cs typeface="Times New Roman" pitchFamily="18" charset="0"/>
                </a:rPr>
                <a:t>TiC</a:t>
              </a:r>
              <a:endParaRPr lang="en-US" altLang="ko-KR" sz="1600" dirty="0" smtClean="0">
                <a:latin typeface="Calibri" panose="020F0502020204030204" pitchFamily="34" charset="0"/>
                <a:cs typeface="Times New Roman" pitchFamily="18" charset="0"/>
              </a:endParaRP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Fe-VC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Fe-</a:t>
              </a:r>
              <a:r>
                <a:rPr lang="en-US" altLang="ko-KR" sz="1600" dirty="0" err="1" smtClean="0">
                  <a:latin typeface="Calibri" panose="020F0502020204030204" pitchFamily="34" charset="0"/>
                  <a:cs typeface="Times New Roman" pitchFamily="18" charset="0"/>
                </a:rPr>
                <a:t>MoC</a:t>
              </a:r>
              <a:endParaRPr lang="en-US" altLang="ko-KR" sz="1600" dirty="0" smtClean="0">
                <a:latin typeface="Calibri" panose="020F0502020204030204" pitchFamily="34" charset="0"/>
                <a:cs typeface="Times New Roman" pitchFamily="18" charset="0"/>
              </a:endParaRP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Fe-WC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5076006" y="1928813"/>
              <a:ext cx="1255713" cy="233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Strain 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(kJ/</a:t>
              </a:r>
              <a:r>
                <a:rPr lang="en-US" altLang="ko-KR" sz="1600" dirty="0" err="1" smtClean="0">
                  <a:latin typeface="Calibri" panose="020F0502020204030204" pitchFamily="34" charset="0"/>
                  <a:cs typeface="Times New Roman" pitchFamily="18" charset="0"/>
                </a:rPr>
                <a:t>mol</a:t>
              </a: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)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4.10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0.54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2.16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2.43</a:t>
              </a:r>
            </a:p>
          </p:txBody>
        </p:sp>
        <p:cxnSp>
          <p:nvCxnSpPr>
            <p:cNvPr id="53" name="직선 연결선 52"/>
            <p:cNvCxnSpPr/>
            <p:nvPr/>
          </p:nvCxnSpPr>
          <p:spPr bwMode="auto">
            <a:xfrm>
              <a:off x="4139381" y="4365625"/>
              <a:ext cx="43846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 bwMode="auto">
            <a:xfrm>
              <a:off x="4139381" y="2689225"/>
              <a:ext cx="43846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 bwMode="auto">
            <a:xfrm>
              <a:off x="4139381" y="1843088"/>
              <a:ext cx="43846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 Box 9"/>
            <p:cNvSpPr txBox="1">
              <a:spLocks noChangeArrowheads="1"/>
            </p:cNvSpPr>
            <p:nvPr/>
          </p:nvSpPr>
          <p:spPr bwMode="auto">
            <a:xfrm>
              <a:off x="7484690" y="1916113"/>
              <a:ext cx="1047750" cy="23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Overall 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(</a:t>
              </a:r>
              <a:r>
                <a:rPr lang="en-US" altLang="ko-KR" sz="1600" dirty="0" err="1" smtClean="0">
                  <a:latin typeface="Calibri" panose="020F0502020204030204" pitchFamily="34" charset="0"/>
                  <a:cs typeface="Times New Roman" pitchFamily="18" charset="0"/>
                </a:rPr>
                <a:t>mJ</a:t>
              </a: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/m</a:t>
              </a:r>
              <a:r>
                <a:rPr lang="en-US" altLang="ko-KR" sz="1600" baseline="30000" dirty="0" smtClean="0"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)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495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221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340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291</a:t>
              </a:r>
            </a:p>
          </p:txBody>
        </p:sp>
        <p:sp>
          <p:nvSpPr>
            <p:cNvPr id="57" name="Text Box 9"/>
            <p:cNvSpPr txBox="1">
              <a:spLocks noChangeArrowheads="1"/>
            </p:cNvSpPr>
            <p:nvPr/>
          </p:nvSpPr>
          <p:spPr bwMode="auto">
            <a:xfrm>
              <a:off x="6332562" y="1914525"/>
              <a:ext cx="1047750" cy="2338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Chemical 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(</a:t>
              </a:r>
              <a:r>
                <a:rPr lang="en-US" altLang="ko-KR" sz="1600" dirty="0" err="1" smtClean="0">
                  <a:latin typeface="Calibri" panose="020F0502020204030204" pitchFamily="34" charset="0"/>
                  <a:cs typeface="Times New Roman" pitchFamily="18" charset="0"/>
                </a:rPr>
                <a:t>mJ</a:t>
              </a: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/m</a:t>
              </a:r>
              <a:r>
                <a:rPr lang="en-US" altLang="ko-KR" sz="1600" baseline="30000" dirty="0" smtClean="0">
                  <a:latin typeface="Calibri" panose="020F0502020204030204" pitchFamily="34" charset="0"/>
                  <a:cs typeface="Times New Roman" pitchFamily="18" charset="0"/>
                </a:rPr>
                <a:t>2</a:t>
              </a: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)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341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199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256</a:t>
              </a:r>
            </a:p>
            <a:p>
              <a:pPr algn="ctr" eaLnBrk="1" hangingPunct="1">
                <a:spcBef>
                  <a:spcPts val="1200"/>
                </a:spcBef>
                <a:defRPr/>
              </a:pPr>
              <a:r>
                <a:rPr lang="en-US" altLang="ko-KR" sz="1600" dirty="0" smtClean="0">
                  <a:latin typeface="Calibri" panose="020F0502020204030204" pitchFamily="34" charset="0"/>
                  <a:cs typeface="Times New Roman" pitchFamily="18" charset="0"/>
                </a:rPr>
                <a:t>198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44895" y="5519554"/>
            <a:ext cx="71915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TiC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수축과 </a:t>
            </a:r>
            <a:r>
              <a:rPr lang="en-US" altLang="ko-KR" sz="1600" dirty="0" smtClean="0"/>
              <a:t>Fe </a:t>
            </a:r>
            <a:r>
              <a:rPr lang="ko-KR" altLang="en-US" sz="1600" dirty="0" smtClean="0"/>
              <a:t>확장에 의한 </a:t>
            </a:r>
            <a:r>
              <a:rPr lang="en-US" altLang="ko-KR" sz="1600" dirty="0" smtClean="0"/>
              <a:t>strain energy </a:t>
            </a:r>
            <a:r>
              <a:rPr lang="ko-KR" altLang="en-US" sz="1600" dirty="0" smtClean="0"/>
              <a:t>발생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화학적 결합</a:t>
            </a:r>
            <a:endParaRPr lang="en-US" altLang="ko-KR" sz="1600" dirty="0" smtClean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Mo </a:t>
            </a:r>
            <a:r>
              <a:rPr lang="ko-KR" altLang="en-US" sz="1600" dirty="0" smtClean="0"/>
              <a:t>은 </a:t>
            </a:r>
            <a:r>
              <a:rPr lang="en-US" altLang="ko-KR" sz="1600" dirty="0" err="1" smtClean="0"/>
              <a:t>TiC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핵생성에</a:t>
            </a:r>
            <a:r>
              <a:rPr lang="ko-KR" altLang="en-US" sz="1600" dirty="0" smtClean="0"/>
              <a:t> 유리</a:t>
            </a:r>
            <a:endParaRPr lang="en-US" altLang="ko-KR" sz="1600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4283968" y="1547411"/>
            <a:ext cx="39604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 algn="ctr">
              <a:spcAft>
                <a:spcPct val="50000"/>
              </a:spcAft>
            </a:pPr>
            <a:r>
              <a:rPr lang="en-US" altLang="zh-CN" dirty="0" smtClean="0">
                <a:latin typeface="Calibri" panose="020F0502020204030204" pitchFamily="34" charset="0"/>
                <a:ea typeface="SimSun" pitchFamily="2" charset="-122"/>
                <a:cs typeface="Times New Roman" pitchFamily="18" charset="0"/>
              </a:rPr>
              <a:t>Baker-</a:t>
            </a:r>
            <a:r>
              <a:rPr lang="en-US" altLang="zh-CN" dirty="0" err="1" smtClean="0">
                <a:latin typeface="Calibri" panose="020F0502020204030204" pitchFamily="34" charset="0"/>
                <a:ea typeface="SimSun" pitchFamily="2" charset="-122"/>
                <a:cs typeface="Times New Roman" pitchFamily="18" charset="0"/>
              </a:rPr>
              <a:t>Nutting</a:t>
            </a:r>
            <a:r>
              <a:rPr lang="en-US" altLang="zh-CN" dirty="0" smtClean="0">
                <a:latin typeface="Calibri" panose="020F0502020204030204" pitchFamily="34" charset="0"/>
                <a:ea typeface="SimSun" pitchFamily="2" charset="-122"/>
                <a:cs typeface="Times New Roman" pitchFamily="18" charset="0"/>
              </a:rPr>
              <a:t> Orientation</a:t>
            </a:r>
          </a:p>
          <a:p>
            <a:pPr marL="231775" indent="-231775" algn="ctr">
              <a:spcAft>
                <a:spcPct val="50000"/>
              </a:spcAft>
            </a:pPr>
            <a:r>
              <a:rPr kumimoji="1" lang="en-US" altLang="ja-JP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&lt;100&gt;</a:t>
            </a:r>
            <a:r>
              <a:rPr kumimoji="1" lang="en-US" altLang="ja-JP" baseline="-25000" dirty="0" err="1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TiC</a:t>
            </a:r>
            <a:r>
              <a:rPr kumimoji="1" lang="en-US" altLang="ja-JP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{100}</a:t>
            </a:r>
            <a:r>
              <a:rPr kumimoji="1" lang="en-US" altLang="ja-JP" baseline="-25000" dirty="0" err="1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TiC</a:t>
            </a:r>
            <a:r>
              <a:rPr kumimoji="1" lang="en-US" altLang="ja-JP" baseline="-25000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 </a:t>
            </a:r>
            <a:r>
              <a:rPr kumimoji="1" lang="en-US" altLang="ja-JP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// &lt;110&gt;</a:t>
            </a:r>
            <a:r>
              <a:rPr kumimoji="1" lang="el-GR" altLang="ja-JP" baseline="-25000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α</a:t>
            </a:r>
            <a:r>
              <a:rPr kumimoji="1" lang="en-US" altLang="ja-JP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{100}</a:t>
            </a:r>
            <a:r>
              <a:rPr kumimoji="1" lang="el-GR" altLang="ja-JP" baseline="-25000" dirty="0" smtClean="0">
                <a:latin typeface="Calibri" panose="020F0502020204030204" pitchFamily="34" charset="0"/>
                <a:ea typeface="Osaka" charset="-128"/>
                <a:cs typeface="Times New Roman" pitchFamily="18" charset="0"/>
              </a:rPr>
              <a:t>α</a:t>
            </a:r>
            <a:endParaRPr lang="en-US" altLang="zh-CN" dirty="0">
              <a:latin typeface="Calibri" panose="020F0502020204030204" pitchFamily="34" charset="0"/>
              <a:ea typeface="SimSun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Carbon solubility in ferrite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연구 배경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8" y="2267293"/>
            <a:ext cx="4513457" cy="2094168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763688" y="4887415"/>
            <a:ext cx="24155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prstClr val="black"/>
              </a:buClr>
              <a:buSzPts val="1200"/>
              <a:buFont typeface="Times New Roman" pitchFamily="18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[</a:t>
            </a:r>
            <a:r>
              <a:rPr lang="en-US" altLang="ko-KR" sz="1200" dirty="0" smtClean="0">
                <a:latin typeface="Calibri" panose="020F0502020204030204" pitchFamily="34" charset="0"/>
              </a:rPr>
              <a:t>▲Bain transformation</a:t>
            </a:r>
            <a:r>
              <a:rPr lang="en-US" altLang="ko-KR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]</a:t>
            </a:r>
            <a:endParaRPr lang="en-US" altLang="ko-KR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10" y="1691240"/>
            <a:ext cx="4407101" cy="307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6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Carbon solubility in ferrite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연구 결과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741551"/>
              </p:ext>
            </p:extLst>
          </p:nvPr>
        </p:nvGraphicFramePr>
        <p:xfrm>
          <a:off x="179512" y="1328407"/>
          <a:ext cx="4752528" cy="3362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2" name="Graph" r:id="rId4" imgW="4276800" imgH="3025440" progId="Origin50.Graph">
                  <p:embed/>
                </p:oleObj>
              </mc:Choice>
              <mc:Fallback>
                <p:oleObj name="Graph" r:id="rId4" imgW="4276800" imgH="30254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1328407"/>
                        <a:ext cx="4752528" cy="3362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3"/>
          <p:cNvSpPr>
            <a:spLocks noChangeArrowheads="1"/>
          </p:cNvSpPr>
          <p:nvPr/>
        </p:nvSpPr>
        <p:spPr bwMode="auto">
          <a:xfrm>
            <a:off x="682156" y="3432020"/>
            <a:ext cx="23056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noProof="1" smtClean="0">
                <a:solidFill>
                  <a:srgbClr val="C00000"/>
                </a:solidFill>
                <a:latin typeface="Calibri" panose="020F0502020204030204" pitchFamily="34" charset="0"/>
                <a:ea typeface="한컴 백제 B" panose="02020603020101020101" pitchFamily="18" charset="-127"/>
                <a:cs typeface="Times New Roman" panose="02020603050405020304" pitchFamily="18" charset="0"/>
              </a:rPr>
              <a:t>350°C</a:t>
            </a:r>
            <a:r>
              <a:rPr lang="en-US" altLang="ko-KR" sz="1200" noProof="1">
                <a:solidFill>
                  <a:srgbClr val="C00000"/>
                </a:solidFill>
                <a:latin typeface="Calibri" panose="020F0502020204030204" pitchFamily="34" charset="0"/>
                <a:ea typeface="한컴 백제 B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200" noProof="1" smtClean="0">
              <a:solidFill>
                <a:srgbClr val="C00000"/>
              </a:solidFill>
              <a:latin typeface="Calibri" panose="020F0502020204030204" pitchFamily="34" charset="0"/>
              <a:ea typeface="한컴 백제 B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noProof="1" smtClean="0">
                <a:solidFill>
                  <a:srgbClr val="C00000"/>
                </a:solidFill>
                <a:latin typeface="Calibri" panose="020F0502020204030204" pitchFamily="34" charset="0"/>
                <a:ea typeface="한컴 백제 B" panose="02020603020101020101" pitchFamily="18" charset="-127"/>
                <a:cs typeface="Times New Roman" panose="02020603050405020304" pitchFamily="18" charset="0"/>
              </a:rPr>
              <a:t>(0.015wt% </a:t>
            </a:r>
            <a:r>
              <a:rPr lang="en-US" altLang="ko-KR" sz="1200" noProof="1" smtClean="0">
                <a:solidFill>
                  <a:srgbClr val="C00000"/>
                </a:solidFill>
                <a:latin typeface="Calibri" panose="020F0502020204030204" pitchFamily="34" charset="0"/>
                <a:ea typeface="한컴 백제 B" panose="0202060302010102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200" noProof="1" smtClean="0">
                <a:solidFill>
                  <a:srgbClr val="C00000"/>
                </a:solidFill>
                <a:latin typeface="Calibri" panose="020F0502020204030204" pitchFamily="34" charset="0"/>
                <a:ea typeface="한컴 백제 B" panose="02020603020101020101" pitchFamily="18" charset="-127"/>
                <a:cs typeface="Times New Roman" panose="02020603050405020304" pitchFamily="18" charset="0"/>
              </a:rPr>
              <a:t>0.4wt%)</a:t>
            </a:r>
          </a:p>
        </p:txBody>
      </p:sp>
      <p:sp>
        <p:nvSpPr>
          <p:cNvPr id="10" name="타원 9"/>
          <p:cNvSpPr/>
          <p:nvPr/>
        </p:nvSpPr>
        <p:spPr>
          <a:xfrm>
            <a:off x="1467721" y="3523906"/>
            <a:ext cx="100844" cy="100621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691680" y="4653136"/>
            <a:ext cx="19405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prstClr val="black"/>
              </a:buClr>
              <a:buSzPts val="1200"/>
              <a:buFont typeface="Times New Roman" pitchFamily="18" charset="0"/>
              <a:buNone/>
            </a:pPr>
            <a:r>
              <a:rPr lang="en-US" altLang="ko-KR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[</a:t>
            </a:r>
            <a:r>
              <a:rPr lang="en-US" altLang="ko-KR" sz="1200" dirty="0" smtClean="0">
                <a:latin typeface="Calibri" panose="020F0502020204030204" pitchFamily="34" charset="0"/>
              </a:rPr>
              <a:t>▲Fe-C Phase diagram</a:t>
            </a:r>
            <a:r>
              <a:rPr lang="en-US" altLang="ko-KR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]</a:t>
            </a:r>
            <a:endParaRPr lang="en-US" altLang="ko-KR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2113"/>
              </p:ext>
            </p:extLst>
          </p:nvPr>
        </p:nvGraphicFramePr>
        <p:xfrm>
          <a:off x="4283968" y="1341201"/>
          <a:ext cx="4749742" cy="3317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3" name="Graph" r:id="rId6" imgW="4154400" imgH="2901600" progId="Origin50.Graph">
                  <p:embed/>
                </p:oleObj>
              </mc:Choice>
              <mc:Fallback>
                <p:oleObj name="Graph" r:id="rId6" imgW="415440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3968" y="1341201"/>
                        <a:ext cx="4749742" cy="3317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644008" y="4653136"/>
            <a:ext cx="3977226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1.0C : C. Garcia-Mateo et al. </a:t>
            </a:r>
            <a:r>
              <a:rPr lang="en-US" altLang="ko-KR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Acta</a:t>
            </a:r>
            <a:r>
              <a:rPr lang="en-US" altLang="ko-K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Mater. </a:t>
            </a:r>
            <a:r>
              <a:rPr lang="en-US" altLang="ko-KR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r>
              <a:rPr lang="en-US" altLang="ko-K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</a:p>
          <a:p>
            <a:pPr eaLnBrk="0" latinLnBrk="0" hangingPunct="0">
              <a:buClr>
                <a:schemeClr val="tx1"/>
              </a:buClr>
              <a:buSzPts val="1200"/>
            </a:pPr>
            <a:r>
              <a:rPr kumimoji="0"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** 0.43C :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Bhadeshia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R.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Honeycombe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Steels 3rd.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(2011)</a:t>
            </a:r>
          </a:p>
          <a:p>
            <a:pPr eaLnBrk="0" latinLnBrk="0" hangingPunct="0">
              <a:buClr>
                <a:schemeClr val="tx1"/>
              </a:buClr>
              <a:buSzPts val="1200"/>
              <a:buFont typeface="Times New Roman" pitchFamily="18" charset="0"/>
              <a:buNone/>
            </a:pPr>
            <a:endParaRPr kumimoji="0"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제일원리를 이용한 연구 방향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196752"/>
            <a:ext cx="7191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Multi-scale </a:t>
            </a:r>
            <a:r>
              <a:rPr lang="ko-KR" altLang="en-US" sz="1200" dirty="0" smtClean="0"/>
              <a:t>모델링의 한계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각 모델 단계에서의 오차 및 모델간의 연결에 있어서 가정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오차 누적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최종 단계에서 오차 보정을 위한 </a:t>
            </a:r>
            <a:r>
              <a:rPr lang="ko-KR" altLang="en-US" sz="1200" dirty="0" err="1" smtClean="0"/>
              <a:t>파라미터</a:t>
            </a:r>
            <a:r>
              <a:rPr lang="ko-KR" altLang="en-US" sz="1200" dirty="0" smtClean="0"/>
              <a:t> 내부에 모두 묻힘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756" y="2276872"/>
            <a:ext cx="766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실험을 통해 확인이 가능할 경우 실험으로 하는 것이 가장 빠르고 정확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제일원리로는 실험으로 확인이 불가능한 스케일이나 조건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정량화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원자 구조를 모를 경우 </a:t>
            </a:r>
            <a:r>
              <a:rPr lang="en-US" altLang="ko-KR" sz="1200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ym typeface="Wingdings" panose="05000000000000000000" pitchFamily="2" charset="2"/>
              </a:rPr>
              <a:t>원자 구조 확인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ym typeface="Wingdings" panose="05000000000000000000" pitchFamily="2" charset="2"/>
              </a:rPr>
              <a:t>2. </a:t>
            </a:r>
            <a:r>
              <a:rPr lang="ko-KR" altLang="en-US" sz="1200" dirty="0" smtClean="0">
                <a:sym typeface="Wingdings" panose="05000000000000000000" pitchFamily="2" charset="2"/>
              </a:rPr>
              <a:t>원자 구조가 알려져 있는 경우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ym typeface="Wingdings" panose="05000000000000000000" pitchFamily="2" charset="2"/>
              </a:rPr>
              <a:t> - </a:t>
            </a:r>
            <a:r>
              <a:rPr lang="ko-KR" altLang="en-US" sz="1200" dirty="0" smtClean="0">
                <a:sym typeface="Wingdings" panose="05000000000000000000" pitchFamily="2" charset="2"/>
              </a:rPr>
              <a:t>에너지 계산</a:t>
            </a:r>
            <a:r>
              <a:rPr lang="en-US" altLang="ko-KR" sz="1200" dirty="0" smtClean="0"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ym typeface="Wingdings" panose="05000000000000000000" pitchFamily="2" charset="2"/>
              </a:rPr>
              <a:t>전자 구조 계산</a:t>
            </a:r>
            <a:r>
              <a:rPr lang="en-US" altLang="ko-KR" sz="1200" dirty="0" smtClean="0">
                <a:sym typeface="Wingdings" panose="05000000000000000000" pitchFamily="2" charset="2"/>
              </a:rPr>
              <a:t>, activation energy </a:t>
            </a:r>
            <a:r>
              <a:rPr lang="ko-KR" altLang="en-US" sz="1200" dirty="0" smtClean="0">
                <a:sym typeface="Wingdings" panose="05000000000000000000" pitchFamily="2" charset="2"/>
              </a:rPr>
              <a:t>계산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ym typeface="Wingdings" panose="05000000000000000000" pitchFamily="2" charset="2"/>
              </a:rPr>
              <a:t>실험 불가능한 조건에 대한 모사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ym typeface="Wingdings" panose="05000000000000000000" pitchFamily="2" charset="2"/>
              </a:rPr>
              <a:t>3. </a:t>
            </a:r>
            <a:r>
              <a:rPr lang="ko-KR" altLang="en-US" sz="1200" dirty="0" smtClean="0">
                <a:sym typeface="Wingdings" panose="05000000000000000000" pitchFamily="2" charset="2"/>
              </a:rPr>
              <a:t>제일원리와 물성간 관계 파악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ym typeface="Wingdings" panose="05000000000000000000" pitchFamily="2" charset="2"/>
              </a:rPr>
              <a:t>알려져 있는 물리 이론들 및 가정을 통한 물성 계산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ym typeface="Wingdings" panose="05000000000000000000" pitchFamily="2" charset="2"/>
              </a:rPr>
              <a:t>알려져 있지 않은 물리 이론들을 데이터를 통한 연관 관계 분석을 통한 새로운 물리 이론에 대한 방향 제시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ym typeface="Wingdings" panose="05000000000000000000" pitchFamily="2" charset="2"/>
              </a:rPr>
              <a:t>4. </a:t>
            </a:r>
            <a:r>
              <a:rPr lang="ko-KR" altLang="en-US" sz="1200" dirty="0" smtClean="0">
                <a:sym typeface="Wingdings" panose="05000000000000000000" pitchFamily="2" charset="2"/>
              </a:rPr>
              <a:t>제일원리 방법에 대한 향상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ym typeface="Wingdings" panose="05000000000000000000" pitchFamily="2" charset="2"/>
              </a:rPr>
              <a:t>계산 효율 향상</a:t>
            </a:r>
            <a:r>
              <a:rPr lang="en-US" altLang="ko-KR" sz="1200" dirty="0" smtClean="0">
                <a:sym typeface="Wingdings" panose="05000000000000000000" pitchFamily="2" charset="2"/>
              </a:rPr>
              <a:t>(CPU, GPU, </a:t>
            </a:r>
            <a:r>
              <a:rPr lang="ko-KR" altLang="en-US" sz="1200" dirty="0" smtClean="0">
                <a:sym typeface="Wingdings" panose="05000000000000000000" pitchFamily="2" charset="2"/>
              </a:rPr>
              <a:t>계산 알고리즘</a:t>
            </a:r>
            <a:r>
              <a:rPr lang="en-US" altLang="ko-KR" sz="1200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ym typeface="Wingdings" panose="05000000000000000000" pitchFamily="2" charset="2"/>
              </a:rPr>
              <a:t>계산 정확도 향상</a:t>
            </a:r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ko-KR" altLang="en-US" sz="1200" dirty="0" smtClean="0">
                <a:sym typeface="Wingdings" panose="05000000000000000000" pitchFamily="2" charset="2"/>
              </a:rPr>
              <a:t>원하는 물성을 위한 가정</a:t>
            </a:r>
            <a:r>
              <a:rPr lang="en-US" altLang="ko-KR" sz="1200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7689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계획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전자 구조 해석을 통한 고성능 스테인리스 강 물성 연구 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8846"/>
              </p:ext>
            </p:extLst>
          </p:nvPr>
        </p:nvGraphicFramePr>
        <p:xfrm>
          <a:off x="755576" y="1412776"/>
          <a:ext cx="7776864" cy="4752526"/>
        </p:xfrm>
        <a:graphic>
          <a:graphicData uri="http://schemas.openxmlformats.org/drawingml/2006/table">
            <a:tbl>
              <a:tblPr/>
              <a:tblGrid>
                <a:gridCol w="864096"/>
                <a:gridCol w="2376264"/>
                <a:gridCol w="4536504"/>
              </a:tblGrid>
              <a:tr h="2663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연구목표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연구범위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7093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침입형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원소에 의한 전자 구조 영향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C, N, 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 따른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austenite, ferrite, epsilon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구조 전자 구조 영향 계산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탄질소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오스테나이트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 강의 물성과 전자 밀도 연관성 분석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Alloy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를 모사하기 위한 시스템 적용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SQS, CPA, Cluster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Expansion)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원자 구조 안정도 계산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short range ordering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에 미치는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C, N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효과 계산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기계적 물성과의 연관성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Elastic constants, Bulk, Shear modulus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계산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Ordered structure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Stacking Fault Energy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2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Solution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시스템으로 확장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Neural Network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모델을 이용한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Solution system Elastic constant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변형 기구 해석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Solution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  <a:cs typeface="+mn-cs"/>
                        </a:rPr>
                        <a:t>Stacking Fault Energy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0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전산 재료 방법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153198" y="852779"/>
            <a:ext cx="6279008" cy="3173078"/>
            <a:chOff x="864391" y="1196752"/>
            <a:chExt cx="7477871" cy="5132765"/>
          </a:xfrm>
        </p:grpSpPr>
        <p:cxnSp>
          <p:nvCxnSpPr>
            <p:cNvPr id="57" name="직선 화살표 연결선 56"/>
            <p:cNvCxnSpPr/>
            <p:nvPr/>
          </p:nvCxnSpPr>
          <p:spPr>
            <a:xfrm flipV="1">
              <a:off x="2588027" y="1995480"/>
              <a:ext cx="5008309" cy="286250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60" idx="3"/>
            </p:cNvCxnSpPr>
            <p:nvPr/>
          </p:nvCxnSpPr>
          <p:spPr>
            <a:xfrm flipV="1">
              <a:off x="2198795" y="5877273"/>
              <a:ext cx="6143467" cy="37607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V="1">
              <a:off x="1511660" y="1196752"/>
              <a:ext cx="7526" cy="4032448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285510" y="5710678"/>
              <a:ext cx="913285" cy="408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00FF"/>
                  </a:solidFill>
                  <a:latin typeface="Calibri" panose="020F0502020204030204" pitchFamily="34" charset="0"/>
                </a:rPr>
                <a:t>Length</a:t>
              </a:r>
              <a:endParaRPr lang="ko-KR" altLang="en-US" sz="1400" b="1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71600" y="5255078"/>
              <a:ext cx="1204357" cy="408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00FF"/>
                  </a:solidFill>
                  <a:latin typeface="Calibri" panose="020F0502020204030204" pitchFamily="34" charset="0"/>
                </a:rPr>
                <a:t>Discipline</a:t>
              </a:r>
              <a:endParaRPr lang="ko-KR" altLang="en-US" sz="1400" b="1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4204402"/>
              <a:ext cx="719222" cy="102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937256" y="4140861"/>
              <a:ext cx="1163858" cy="69428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Quantum</a:t>
              </a: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Theory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31007" y="2967758"/>
              <a:ext cx="1161305" cy="4084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Materials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64391" y="1841020"/>
              <a:ext cx="1395795" cy="4084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Engineering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208458" y="5226970"/>
              <a:ext cx="837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Electronic </a:t>
              </a:r>
            </a:p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structure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99470" y="3789136"/>
              <a:ext cx="7024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Calibri" panose="020F0502020204030204" pitchFamily="34" charset="0"/>
                </a:rPr>
                <a:t>ab-initio</a:t>
              </a:r>
              <a:endParaRPr lang="ko-KR" altLang="en-US" sz="1200" i="1" dirty="0">
                <a:latin typeface="Calibri" panose="020F050202020403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05213" y="2917962"/>
              <a:ext cx="813043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 smtClean="0">
                  <a:latin typeface="Calibri" panose="020F0502020204030204" pitchFamily="34" charset="0"/>
                </a:rPr>
                <a:t>Molecular</a:t>
              </a:r>
            </a:p>
            <a:p>
              <a:pPr algn="ctr"/>
              <a:r>
                <a:rPr lang="en-US" altLang="ko-KR" sz="1200" i="1" dirty="0" smtClean="0">
                  <a:latin typeface="Calibri" panose="020F0502020204030204" pitchFamily="34" charset="0"/>
                </a:rPr>
                <a:t>dynamics</a:t>
              </a:r>
              <a:endParaRPr lang="ko-KR" altLang="en-US" sz="1200" i="1" dirty="0">
                <a:latin typeface="Calibri" panose="020F050202020403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86508" y="4578301"/>
              <a:ext cx="572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atoms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pic>
          <p:nvPicPr>
            <p:cNvPr id="70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2964672"/>
              <a:ext cx="1005553" cy="101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045" y="3620781"/>
              <a:ext cx="891382" cy="888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4499391" y="2321609"/>
              <a:ext cx="908261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 smtClean="0">
                  <a:latin typeface="Calibri" panose="020F0502020204030204" pitchFamily="34" charset="0"/>
                </a:rPr>
                <a:t>Dislocation </a:t>
              </a:r>
            </a:p>
            <a:p>
              <a:pPr algn="ctr"/>
              <a:r>
                <a:rPr lang="en-US" altLang="ko-KR" sz="1200" i="1" dirty="0" smtClean="0">
                  <a:latin typeface="Calibri" panose="020F0502020204030204" pitchFamily="34" charset="0"/>
                </a:rPr>
                <a:t>dynamics</a:t>
              </a:r>
              <a:endParaRPr lang="ko-KR" altLang="en-US" sz="1200" i="1" dirty="0">
                <a:latin typeface="Calibri" panose="020F050202020403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491440" y="4002362"/>
              <a:ext cx="9241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dislocations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pic>
          <p:nvPicPr>
            <p:cNvPr id="74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361045"/>
              <a:ext cx="1080120" cy="988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158" y="1575063"/>
              <a:ext cx="1509104" cy="870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5796135" y="3356992"/>
              <a:ext cx="589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crystal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620392" y="1998552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Phase field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236296" y="2420888"/>
              <a:ext cx="753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structure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660232" y="1340768"/>
              <a:ext cx="1615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Calibri" panose="020F0502020204030204" pitchFamily="34" charset="0"/>
                </a:rPr>
                <a:t>Finite element method</a:t>
              </a:r>
              <a:endParaRPr lang="ko-KR" altLang="en-US" sz="1200" dirty="0">
                <a:latin typeface="Calibri" panose="020F0502020204030204" pitchFamily="34" charset="0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627354" y="5805264"/>
              <a:ext cx="0" cy="144016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3779912" y="5805264"/>
              <a:ext cx="0" cy="144016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04048" y="5805264"/>
              <a:ext cx="0" cy="144016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228184" y="5805264"/>
              <a:ext cx="0" cy="144016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7388938" y="5805264"/>
              <a:ext cx="0" cy="144016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84336" y="5990963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Å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548988" y="5957906"/>
              <a:ext cx="4555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nm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64498" y="5957906"/>
              <a:ext cx="460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sz="16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μ</a:t>
              </a:r>
              <a:r>
                <a:rPr lang="en-US" altLang="ko-KR" sz="16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m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74656" y="5949280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mm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230912" y="5924636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m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5432"/>
              </p:ext>
            </p:extLst>
          </p:nvPr>
        </p:nvGraphicFramePr>
        <p:xfrm>
          <a:off x="1331640" y="4293096"/>
          <a:ext cx="6314868" cy="1224136"/>
        </p:xfrm>
        <a:graphic>
          <a:graphicData uri="http://schemas.openxmlformats.org/drawingml/2006/table">
            <a:tbl>
              <a:tblPr/>
              <a:tblGrid>
                <a:gridCol w="1578717"/>
                <a:gridCol w="1578717"/>
                <a:gridCol w="1578717"/>
                <a:gridCol w="1578717"/>
              </a:tblGrid>
              <a:tr h="31537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열역학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데이터분석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908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ThermoCalc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FactSage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MTData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OpenCalphad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DICTRA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TC-PRISMA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MatCalc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JMatPro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Excel</a:t>
                      </a:r>
                      <a:b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SAS</a:t>
                      </a:r>
                      <a:b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b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Neural Network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VASP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, Wien2K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FLAPW, Exciting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LAMMPS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1078337" y="5661248"/>
            <a:ext cx="6952544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[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연구재단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전자구조해석을 통한 고성능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스테인리스강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물성 연구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(‘16.6~’19.5)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[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현대자동차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강판 물성 산포 저감을 위한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압연 공정 모델 개발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(‘16.6~’17.5)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82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>
            <a:spLocks noGrp="1"/>
          </p:cNvSpPr>
          <p:nvPr>
            <p:ph type="ctrTitle"/>
          </p:nvPr>
        </p:nvSpPr>
        <p:spPr>
          <a:xfrm>
            <a:off x="2555776" y="3140968"/>
            <a:ext cx="3744416" cy="86409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dirty="0" smtClean="0"/>
              <a:t>APPENDIX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제일원리를 이용한 연구 방향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799288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한계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최종 </a:t>
            </a:r>
            <a:r>
              <a:rPr lang="en-US" altLang="ko-KR" sz="1600" dirty="0" smtClean="0"/>
              <a:t>macro </a:t>
            </a:r>
            <a:r>
              <a:rPr lang="ko-KR" altLang="en-US" sz="1600" dirty="0" smtClean="0"/>
              <a:t>한 실험 해석을 하기 위한 모델에는 하나의 </a:t>
            </a:r>
            <a:r>
              <a:rPr lang="en-US" altLang="ko-KR" sz="1600" dirty="0" smtClean="0"/>
              <a:t>parameter </a:t>
            </a:r>
            <a:r>
              <a:rPr lang="ko-KR" altLang="en-US" sz="1600" dirty="0" smtClean="0"/>
              <a:t>만이 아닌 여러 개의 </a:t>
            </a:r>
            <a:r>
              <a:rPr lang="en-US" altLang="ko-KR" sz="1600" dirty="0" smtClean="0"/>
              <a:t>parameter </a:t>
            </a:r>
            <a:r>
              <a:rPr lang="ko-KR" altLang="en-US" sz="1600" dirty="0" smtClean="0"/>
              <a:t>가 사용됨</a:t>
            </a:r>
            <a:endParaRPr lang="en-US" altLang="ko-KR" sz="1600" dirty="0" smtClean="0"/>
          </a:p>
          <a:p>
            <a:r>
              <a:rPr lang="ko-KR" altLang="en-US" sz="1600" dirty="0" smtClean="0"/>
              <a:t>제일원리로 그 중 하나의 </a:t>
            </a:r>
            <a:r>
              <a:rPr lang="en-US" altLang="ko-KR" sz="1600" dirty="0" smtClean="0"/>
              <a:t>parameter </a:t>
            </a:r>
            <a:r>
              <a:rPr lang="ko-KR" altLang="en-US" sz="1600" dirty="0" smtClean="0"/>
              <a:t>에 대한 정량적인 정보를 제공할 수 있으나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모든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찾아내기에는 아직 한계</a:t>
            </a:r>
            <a:endParaRPr lang="en-US" altLang="ko-KR" sz="1600" dirty="0" smtClean="0"/>
          </a:p>
          <a:p>
            <a:r>
              <a:rPr lang="ko-KR" altLang="en-US" sz="1600" dirty="0" smtClean="0"/>
              <a:t>그러한 모든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찾아내서 </a:t>
            </a:r>
            <a:r>
              <a:rPr lang="en-US" altLang="ko-KR" sz="1600" dirty="0" smtClean="0"/>
              <a:t>macro </a:t>
            </a:r>
            <a:r>
              <a:rPr lang="ko-KR" altLang="en-US" sz="1600" dirty="0" smtClean="0"/>
              <a:t>한 해석을 달성한다 했을 때 그냥 실험으로 한 것보다 부정확할 것이고 시간도 많이 걸림</a:t>
            </a:r>
            <a:endParaRPr lang="en-US" altLang="ko-KR" sz="1600" dirty="0" smtClean="0"/>
          </a:p>
          <a:p>
            <a:r>
              <a:rPr lang="ko-KR" altLang="en-US" sz="1600" dirty="0" smtClean="0"/>
              <a:t>아직 이러한 전산 모사의 각 단계 방법이 완전히 완성되어 실험을 안 해도 되는 상황이 아님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계속 실험을 통해서 각 단계의 방법이 맞는지 </a:t>
            </a:r>
            <a:r>
              <a:rPr lang="ko-KR" altLang="en-US" sz="1600" dirty="0" err="1" smtClean="0"/>
              <a:t>틀린지</a:t>
            </a:r>
            <a:r>
              <a:rPr lang="ko-KR" altLang="en-US" sz="1600" dirty="0" smtClean="0"/>
              <a:t> 확인하고 업데이트 되는 과정</a:t>
            </a:r>
            <a:endParaRPr lang="en-US" altLang="ko-KR" sz="1600" dirty="0" smtClean="0"/>
          </a:p>
          <a:p>
            <a:r>
              <a:rPr lang="ko-KR" altLang="en-US" sz="1600" dirty="0" smtClean="0"/>
              <a:t>이러한 각 과정이 완전히 완성되어야 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후에 각 단계의 링크가 완벽히 이어지는 것도 실험으로 확인이 되어야 실제적으로 동작할 수 있음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그러기 전에는 초반의 작은 오차가 나비효과로 점점 큰 오차를 유발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실험이 가능한 경우는 실험하는 것이 나음</a:t>
            </a:r>
            <a:endParaRPr lang="en-US" altLang="ko-KR" sz="1600" dirty="0" smtClean="0"/>
          </a:p>
          <a:p>
            <a:r>
              <a:rPr lang="ko-KR" altLang="en-US" sz="1600" dirty="0" smtClean="0"/>
              <a:t>어려운 실험의 경우 방향성 제시 가능 </a:t>
            </a:r>
            <a:r>
              <a:rPr lang="en-US" altLang="ko-KR" sz="1600" dirty="0" smtClean="0"/>
              <a:t>ex) </a:t>
            </a:r>
            <a:r>
              <a:rPr lang="ko-KR" altLang="en-US" sz="1600" dirty="0" smtClean="0"/>
              <a:t>지구 내부 조건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우주 밖 조건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절대 </a:t>
            </a:r>
            <a:r>
              <a:rPr lang="en-US" altLang="ko-KR" sz="1600" dirty="0" smtClean="0"/>
              <a:t>0K</a:t>
            </a:r>
          </a:p>
          <a:p>
            <a:r>
              <a:rPr lang="ko-KR" altLang="en-US" sz="1600" dirty="0" smtClean="0"/>
              <a:t>이론에 기반한 확률 높은 제시</a:t>
            </a:r>
            <a:endParaRPr lang="en-US" altLang="ko-KR" sz="1600" dirty="0" smtClean="0"/>
          </a:p>
          <a:p>
            <a:r>
              <a:rPr lang="ko-KR" altLang="en-US" sz="1600" dirty="0" smtClean="0"/>
              <a:t>나타나는 현상에 대한 물리적 야금학적 이론 제시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Ex) </a:t>
            </a:r>
            <a:r>
              <a:rPr lang="ko-KR" altLang="en-US" sz="1600" dirty="0" smtClean="0"/>
              <a:t>저온에서 아주 좋은 물성을 나타내는 특정 구조가 가능할 것</a:t>
            </a:r>
            <a:endParaRPr lang="en-US" altLang="ko-KR" sz="1600" dirty="0" smtClean="0"/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600" dirty="0" smtClean="0">
                <a:sym typeface="Wingdings" panose="05000000000000000000" pitchFamily="2" charset="2"/>
              </a:rPr>
              <a:t>저온으로 방향을 잡고 그러한 저온 조건을 구현하도록 노력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600" dirty="0" smtClean="0">
                <a:sym typeface="Wingdings" panose="05000000000000000000" pitchFamily="2" charset="2"/>
              </a:rPr>
              <a:t>이 산이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아니었는가벼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600" dirty="0" smtClean="0">
                <a:sym typeface="Wingdings" panose="05000000000000000000" pitchFamily="2" charset="2"/>
              </a:rPr>
              <a:t>이론 수정 </a:t>
            </a:r>
            <a:r>
              <a:rPr lang="en-US" altLang="ko-KR" sz="1600" dirty="0" smtClean="0">
                <a:sym typeface="Wingdings" panose="05000000000000000000" pitchFamily="2" charset="2"/>
              </a:rPr>
              <a:t>or </a:t>
            </a:r>
            <a:r>
              <a:rPr lang="ko-KR" altLang="en-US" sz="1600" dirty="0" smtClean="0">
                <a:sym typeface="Wingdings" panose="05000000000000000000" pitchFamily="2" charset="2"/>
              </a:rPr>
              <a:t>실험 조건 확인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600" dirty="0" smtClean="0">
                <a:sym typeface="Wingdings" panose="05000000000000000000" pitchFamily="2" charset="2"/>
              </a:rPr>
              <a:t>다시 제시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2417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계획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전자 구조 해석을 통한 고성능 스테인리스 강 물성 연구 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62963"/>
              </p:ext>
            </p:extLst>
          </p:nvPr>
        </p:nvGraphicFramePr>
        <p:xfrm>
          <a:off x="539552" y="1109484"/>
          <a:ext cx="7393691" cy="3312365"/>
        </p:xfrm>
        <a:graphic>
          <a:graphicData uri="http://schemas.openxmlformats.org/drawingml/2006/table">
            <a:tbl>
              <a:tblPr/>
              <a:tblGrid>
                <a:gridCol w="1099905"/>
                <a:gridCol w="3146893"/>
                <a:gridCol w="3146893"/>
              </a:tblGrid>
              <a:tr h="4678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년도</a:t>
                      </a:r>
                      <a:endParaRPr lang="ko-KR" altLang="en-US" sz="1000" b="1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연구목표</a:t>
                      </a:r>
                      <a:endParaRPr lang="ko-KR" altLang="en-US" sz="1000" b="1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연구범위</a:t>
                      </a:r>
                      <a:endParaRPr lang="ko-KR" altLang="en-US" sz="1000" b="1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48929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차년도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전자 구조 계산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탄소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,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질소에 의한 전자 구조 변화에 관한 제일원리 계산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34192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제일원리 계산 결과 분석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탄질소 스테인리스 물성과 전자밀도 연관성 분석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34192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29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차년도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23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원자 구조적 안정도 계산</a:t>
                      </a:r>
                      <a:endParaRPr lang="ko-KR" altLang="en-US" sz="1000" kern="0" spc="-23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탄소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,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질소에 의한 </a:t>
                      </a: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치환형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원소의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short range ordering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에너지 안정도 계산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34192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기계적 물성과의 연관성 분석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Bulk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및 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Shear modulus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계산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34192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29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차년도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Solution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으로 시스템 확장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Cluster Expansion Method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를 이용하여 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solution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물성 분석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34192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변형 기구 해석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16915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Stacking Fault Energy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에 미치는 합금원소 효과 분석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915" marR="34192" marT="16915" marB="16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7675" y="4653136"/>
            <a:ext cx="71915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C, N, B </a:t>
            </a:r>
            <a:r>
              <a:rPr lang="ko-KR" altLang="en-US" sz="1200" dirty="0" smtClean="0"/>
              <a:t>에 따른 </a:t>
            </a:r>
            <a:r>
              <a:rPr lang="en-US" altLang="ko-KR" sz="1200" dirty="0" smtClean="0"/>
              <a:t>austenite, ferrite, epsilon </a:t>
            </a:r>
            <a:r>
              <a:rPr lang="ko-KR" altLang="en-US" sz="1200" dirty="0" smtClean="0"/>
              <a:t>구조 전자 구조 영향 계산</a:t>
            </a:r>
            <a:endParaRPr lang="en-US" altLang="ko-KR" sz="1200" dirty="0" smtClean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Solution state </a:t>
            </a:r>
            <a:r>
              <a:rPr lang="ko-KR" altLang="en-US" sz="1200" dirty="0" smtClean="0"/>
              <a:t>모사를 위한 </a:t>
            </a:r>
            <a:r>
              <a:rPr lang="en-US" altLang="ko-KR" sz="1200" dirty="0" smtClean="0"/>
              <a:t>system (SQS, Coherent Potential Approximation, Cluster Expansion method) EMTO-CPA method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K-carbide stacking fault energy </a:t>
            </a:r>
            <a:r>
              <a:rPr lang="ko-KR" altLang="en-US" sz="1200" dirty="0" smtClean="0"/>
              <a:t>계산</a:t>
            </a:r>
            <a:endParaRPr lang="en-US" altLang="ko-KR" sz="1200" dirty="0" smtClean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탄소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질소</a:t>
            </a:r>
            <a:r>
              <a:rPr lang="en-US" altLang="ko-KR" sz="1200" dirty="0" smtClean="0"/>
              <a:t>, Cr, </a:t>
            </a:r>
            <a:r>
              <a:rPr lang="en-US" altLang="ko-KR" sz="1200" dirty="0" err="1" smtClean="0"/>
              <a:t>Mn</a:t>
            </a:r>
            <a:r>
              <a:rPr lang="en-US" altLang="ko-KR" sz="1200" dirty="0" smtClean="0"/>
              <a:t> solution </a:t>
            </a:r>
            <a:r>
              <a:rPr lang="ko-KR" altLang="en-US" sz="1200" dirty="0" smtClean="0"/>
              <a:t>형태의 </a:t>
            </a:r>
            <a:r>
              <a:rPr lang="en-US" altLang="ko-KR" sz="1200" dirty="0" smtClean="0"/>
              <a:t>short range ordering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Elastic constants </a:t>
            </a:r>
            <a:r>
              <a:rPr lang="ko-KR" altLang="en-US" sz="1200" dirty="0" smtClean="0"/>
              <a:t>및 </a:t>
            </a:r>
            <a:r>
              <a:rPr lang="en-US" altLang="ko-KR" sz="1200" dirty="0" smtClean="0"/>
              <a:t>Bulk/Shear modulus </a:t>
            </a:r>
            <a:r>
              <a:rPr lang="ko-KR" altLang="en-US" sz="1200" dirty="0" smtClean="0"/>
              <a:t>계산</a:t>
            </a:r>
            <a:endParaRPr lang="en-US" altLang="ko-KR" sz="1200" dirty="0" smtClean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Input : Cluster system </a:t>
            </a:r>
            <a:r>
              <a:rPr lang="en-US" altLang="ko-KR" sz="1200" dirty="0" smtClean="0">
                <a:sym typeface="Wingdings" panose="05000000000000000000" pitchFamily="2" charset="2"/>
              </a:rPr>
              <a:t> Output : Solution </a:t>
            </a:r>
            <a:r>
              <a:rPr lang="ko-KR" altLang="en-US" sz="1200" dirty="0" smtClean="0">
                <a:sym typeface="Wingdings" panose="05000000000000000000" pitchFamily="2" charset="2"/>
              </a:rPr>
              <a:t>상태 </a:t>
            </a:r>
            <a:r>
              <a:rPr lang="en-US" altLang="ko-KR" sz="1200" dirty="0" smtClean="0">
                <a:sym typeface="Wingdings" panose="05000000000000000000" pitchFamily="2" charset="2"/>
              </a:rPr>
              <a:t>Elastic constants </a:t>
            </a:r>
            <a:r>
              <a:rPr lang="ko-KR" altLang="en-US" sz="1200" dirty="0" smtClean="0">
                <a:sym typeface="Wingdings" panose="05000000000000000000" pitchFamily="2" charset="2"/>
              </a:rPr>
              <a:t>계산을 위한 </a:t>
            </a:r>
            <a:r>
              <a:rPr lang="en-US" altLang="ko-KR" sz="1200" dirty="0" smtClean="0">
                <a:sym typeface="Wingdings" panose="05000000000000000000" pitchFamily="2" charset="2"/>
              </a:rPr>
              <a:t>neural network </a:t>
            </a:r>
            <a:r>
              <a:rPr lang="ko-KR" altLang="en-US" sz="1200" dirty="0" smtClean="0">
                <a:sym typeface="Wingdings" panose="05000000000000000000" pitchFamily="2" charset="2"/>
              </a:rPr>
              <a:t>모델 개발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ym typeface="Wingdings" panose="05000000000000000000" pitchFamily="2" charset="2"/>
              </a:rPr>
              <a:t>Solution </a:t>
            </a:r>
            <a:r>
              <a:rPr lang="ko-KR" altLang="en-US" sz="1200" dirty="0" smtClean="0">
                <a:sym typeface="Wingdings" panose="05000000000000000000" pitchFamily="2" charset="2"/>
              </a:rPr>
              <a:t>형태의 </a:t>
            </a:r>
            <a:r>
              <a:rPr lang="en-US" altLang="ko-KR" sz="1200" dirty="0" smtClean="0">
                <a:sym typeface="Wingdings" panose="05000000000000000000" pitchFamily="2" charset="2"/>
              </a:rPr>
              <a:t>Stacking fault energy </a:t>
            </a:r>
            <a:r>
              <a:rPr lang="ko-KR" altLang="en-US" sz="1200" dirty="0" smtClean="0">
                <a:sym typeface="Wingdings" panose="05000000000000000000" pitchFamily="2" charset="2"/>
              </a:rPr>
              <a:t>계산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0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What I do?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63" y="3943468"/>
            <a:ext cx="2798657" cy="23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1560" y="1124744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제일원리</a:t>
            </a:r>
            <a:r>
              <a:rPr lang="en-US" altLang="ko-KR" sz="1600" dirty="0" smtClean="0"/>
              <a:t>(first-principles, </a:t>
            </a:r>
            <a:r>
              <a:rPr lang="en-US" altLang="ko-KR" sz="1600" i="1" dirty="0" err="1" smtClean="0"/>
              <a:t>ab</a:t>
            </a:r>
            <a:r>
              <a:rPr lang="en-US" altLang="ko-KR" sz="1600" i="1" dirty="0" smtClean="0"/>
              <a:t>-initio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의 궁극적인 목표는 실험 데이터 기반의 보정 파라미터를 사용하지 않고 원자단위에서 시스템의 성질을 계산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예측</a:t>
            </a:r>
            <a:endParaRPr lang="en-US" altLang="ko-KR" sz="1600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88" y="1872086"/>
            <a:ext cx="3065888" cy="132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2713499" y="2244314"/>
            <a:ext cx="3297511" cy="33855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Quantum Mechanics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754426" y="2958694"/>
            <a:ext cx="7632848" cy="33855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  <a:sym typeface="Wingdings" pitchFamily="2" charset="2"/>
              </a:rPr>
              <a:t>Schrödinger</a:t>
            </a:r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 Equation</a:t>
            </a:r>
            <a:endParaRPr lang="ko-KR" altLang="en-US" sz="1600" dirty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467544" y="3692114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smtClean="0">
                <a:latin typeface="Calibri" panose="020F0502020204030204" pitchFamily="34" charset="0"/>
                <a:cs typeface="Arial" pitchFamily="34" charset="0"/>
              </a:rPr>
              <a:t>구조적 성질</a:t>
            </a:r>
            <a:endParaRPr lang="en-US" altLang="ko-KR" sz="1600" b="1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결정구조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분자구조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밀도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Defect</a:t>
            </a:r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구조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표면구조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계면구</a:t>
            </a:r>
            <a:r>
              <a:rPr lang="ko-KR" altLang="en-US" sz="1600" dirty="0">
                <a:latin typeface="Calibri" panose="020F0502020204030204" pitchFamily="34" charset="0"/>
                <a:cs typeface="Arial" pitchFamily="34" charset="0"/>
              </a:rPr>
              <a:t>조</a:t>
            </a:r>
          </a:p>
        </p:txBody>
      </p:sp>
      <p:sp>
        <p:nvSpPr>
          <p:cNvPr id="30" name="TextBox 15"/>
          <p:cNvSpPr txBox="1">
            <a:spLocks noChangeArrowheads="1"/>
          </p:cNvSpPr>
          <p:nvPr/>
        </p:nvSpPr>
        <p:spPr bwMode="auto">
          <a:xfrm>
            <a:off x="2723842" y="3692114"/>
            <a:ext cx="1470274" cy="156966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latin typeface="Calibri" panose="020F0502020204030204" pitchFamily="34" charset="0"/>
                <a:cs typeface="Arial" pitchFamily="34" charset="0"/>
              </a:rPr>
              <a:t>열역학적 성질</a:t>
            </a:r>
            <a:endParaRPr lang="en-US" altLang="ko-KR" sz="1600" b="1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내부에너지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엔트로피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Binding </a:t>
            </a:r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에너지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상 변이</a:t>
            </a:r>
            <a:endParaRPr lang="en-US" altLang="ko-KR" sz="1600" dirty="0" smtClean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Calibri" panose="020F0502020204030204" pitchFamily="34" charset="0"/>
                <a:cs typeface="Arial" pitchFamily="34" charset="0"/>
              </a:rPr>
              <a:t>상태</a:t>
            </a:r>
            <a:r>
              <a:rPr lang="ko-KR" altLang="en-US" sz="1600" dirty="0">
                <a:latin typeface="Calibri" panose="020F0502020204030204" pitchFamily="34" charset="0"/>
                <a:cs typeface="Arial" pitchFamily="34" charset="0"/>
              </a:rPr>
              <a:t>도</a:t>
            </a:r>
          </a:p>
        </p:txBody>
      </p: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4763851" y="3701350"/>
            <a:ext cx="1578253" cy="181588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Mechanical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Compressibility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cs typeface="Arial" pitchFamily="34" charset="0"/>
              </a:rPr>
              <a:t>Elastic </a:t>
            </a:r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Constants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cs typeface="Arial" pitchFamily="34" charset="0"/>
              </a:rPr>
              <a:t>Bulk </a:t>
            </a:r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Modulus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Vibrations</a:t>
            </a:r>
          </a:p>
          <a:p>
            <a:pPr algn="ctr"/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endParaRPr lang="ko-KR" altLang="en-US" sz="1600" dirty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6713420" y="3692114"/>
            <a:ext cx="1800000" cy="181588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Electrical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Electron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Ionization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cs typeface="Arial" pitchFamily="34" charset="0"/>
              </a:rPr>
              <a:t>Energy </a:t>
            </a:r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Band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Band Gaps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  <a:cs typeface="Arial" pitchFamily="34" charset="0"/>
              </a:rPr>
              <a:t>Magnetic</a:t>
            </a:r>
            <a:endParaRPr lang="en-US" altLang="ko-KR" sz="1600" dirty="0">
              <a:latin typeface="Calibri" panose="020F0502020204030204" pitchFamily="34" charset="0"/>
              <a:cs typeface="Arial" pitchFamily="34" charset="0"/>
            </a:endParaRPr>
          </a:p>
          <a:p>
            <a:endParaRPr lang="ko-KR" altLang="en-US" sz="1600" dirty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3" name="아래쪽 화살표 32"/>
          <p:cNvSpPr/>
          <p:nvPr/>
        </p:nvSpPr>
        <p:spPr>
          <a:xfrm>
            <a:off x="4355966" y="2672942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1356460" y="3392076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3516701" y="3392076"/>
            <a:ext cx="46037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5578962" y="3406362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7" name="아래쪽 화살표 36"/>
          <p:cNvSpPr/>
          <p:nvPr/>
        </p:nvSpPr>
        <p:spPr>
          <a:xfrm>
            <a:off x="7596076" y="3392076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1163" y="5349199"/>
            <a:ext cx="1508733" cy="133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37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Materials Genome Project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19225"/>
            <a:ext cx="48958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1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수소 원자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3794" name="Picture 2" descr="http://assets.openstudy.com/updates/attachments/54d964f3e4b04a1cb3552606-aaronq-1423533717762-spdfelectronorbitalmodelsinvertedpyramidalstackingchart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47457"/>
            <a:ext cx="3253825" cy="237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i.stack.imgur.com/Tu7Ll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9080"/>
            <a:ext cx="4518938" cy="15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s://orbisophchemistry.files.wordpress.com/2015/07/orbital-diagram.gif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3962434" cy="23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s://upload.wikimedia.org/wikipedia/en/1/1b/Orbitals_table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74" y="3573016"/>
            <a:ext cx="4131107" cy="25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1" y="1145229"/>
            <a:ext cx="2160240" cy="7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4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11236"/>
            <a:ext cx="8168332" cy="543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전산 재료 방법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0784"/>
            <a:ext cx="1310129" cy="16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http://www.crct.polymtl.ca/factsage/factsage7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2" y="3178947"/>
            <a:ext cx="1100157" cy="91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53"/>
          <p:cNvSpPr>
            <a:spLocks noChangeArrowheads="1"/>
          </p:cNvSpPr>
          <p:nvPr/>
        </p:nvSpPr>
        <p:spPr bwMode="auto">
          <a:xfrm>
            <a:off x="5990368" y="3454548"/>
            <a:ext cx="3312368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▣ Phase Field</a:t>
            </a:r>
          </a:p>
        </p:txBody>
      </p:sp>
      <p:sp>
        <p:nvSpPr>
          <p:cNvPr id="17" name="Rectangle 53"/>
          <p:cNvSpPr>
            <a:spLocks noChangeArrowheads="1"/>
          </p:cNvSpPr>
          <p:nvPr/>
        </p:nvSpPr>
        <p:spPr bwMode="auto">
          <a:xfrm>
            <a:off x="6012160" y="2950492"/>
            <a:ext cx="3312368" cy="2851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▣ FEM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705" y="908720"/>
            <a:ext cx="2176949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noProof="1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▣ </a:t>
            </a:r>
            <a:r>
              <a:rPr lang="ko-KR" altLang="en-US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열역학</a:t>
            </a:r>
            <a:endParaRPr lang="en-US" altLang="ko-KR" dirty="0" smtClean="0">
              <a:latin typeface="Comic Sans MS" panose="030F0702030302020204" pitchFamily="66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Comic Sans MS" panose="030F0702030302020204" pitchFamily="66" charset="0"/>
                <a:ea typeface="+mj-ea"/>
              </a:rPr>
              <a:t>ThermoCalc</a:t>
            </a:r>
            <a:endParaRPr lang="en-US" altLang="ko-KR" dirty="0" smtClean="0">
              <a:latin typeface="Comic Sans MS" panose="030F0702030302020204" pitchFamily="66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Comic Sans MS" panose="030F0702030302020204" pitchFamily="66" charset="0"/>
                <a:ea typeface="+mj-ea"/>
              </a:rPr>
              <a:t>FactSage</a:t>
            </a:r>
            <a:endParaRPr lang="en-US" altLang="ko-KR" dirty="0" smtClean="0">
              <a:latin typeface="Comic Sans MS" panose="030F0702030302020204" pitchFamily="66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Comic Sans MS" panose="030F0702030302020204" pitchFamily="66" charset="0"/>
                <a:ea typeface="+mj-ea"/>
              </a:rPr>
              <a:t>MTData</a:t>
            </a:r>
            <a:endParaRPr lang="en-US" altLang="ko-KR" dirty="0" smtClean="0">
              <a:latin typeface="Comic Sans MS" panose="030F0702030302020204" pitchFamily="66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Comic Sans MS" panose="030F0702030302020204" pitchFamily="66" charset="0"/>
                <a:ea typeface="+mj-ea"/>
              </a:rPr>
              <a:t>OpenCalphad</a:t>
            </a:r>
            <a:endParaRPr lang="en-US" altLang="ko-KR" dirty="0"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9823" y="923239"/>
            <a:ext cx="2176949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noProof="1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▣ </a:t>
            </a:r>
            <a:r>
              <a:rPr lang="en-US" altLang="ko-KR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Kinetic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DICTRA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TC-PRISM</a:t>
            </a: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Comic Sans MS" panose="030F0702030302020204" pitchFamily="66" charset="0"/>
                <a:ea typeface="+mj-ea"/>
              </a:rPr>
              <a:t>MatCalc</a:t>
            </a:r>
            <a:endParaRPr lang="en-US" altLang="ko-KR" dirty="0" smtClean="0">
              <a:latin typeface="Comic Sans MS" panose="030F0702030302020204" pitchFamily="66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rgbClr val="FF0000"/>
                </a:solidFill>
                <a:latin typeface="Comic Sans MS" panose="030F0702030302020204" pitchFamily="66" charset="0"/>
                <a:ea typeface="+mj-ea"/>
              </a:rPr>
              <a:t>JMatPro</a:t>
            </a:r>
            <a:endParaRPr lang="en-US" altLang="ko-KR" dirty="0">
              <a:solidFill>
                <a:srgbClr val="FF0000"/>
              </a:solidFill>
              <a:latin typeface="Comic Sans MS" panose="030F0702030302020204" pitchFamily="66" charset="0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7703" y="4293096"/>
            <a:ext cx="217694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noProof="1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▣ </a:t>
            </a:r>
            <a:r>
              <a:rPr lang="ko-KR" altLang="en-US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전자</a:t>
            </a:r>
            <a:r>
              <a:rPr lang="en-US" altLang="ko-KR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,</a:t>
            </a:r>
            <a:r>
              <a:rPr lang="ko-KR" altLang="en-US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원자</a:t>
            </a:r>
            <a:endParaRPr lang="en-US" altLang="ko-KR" b="1" noProof="1" smtClean="0">
              <a:solidFill>
                <a:srgbClr val="0000CC"/>
              </a:solidFill>
              <a:latin typeface="+mj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  <a:ea typeface="+mj-ea"/>
              </a:rPr>
              <a:t>VASP, Wien2K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Exciting, FLAPW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LAMMPS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8144" y="923239"/>
            <a:ext cx="2176949" cy="1338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noProof="1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▣ </a:t>
            </a:r>
            <a:r>
              <a:rPr lang="ko-KR" altLang="en-US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통</a:t>
            </a:r>
            <a:r>
              <a:rPr lang="ko-KR" altLang="en-US" b="1" noProof="1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계</a:t>
            </a:r>
            <a:r>
              <a:rPr lang="ko-KR" altLang="en-US" b="1" noProof="1" smtClean="0">
                <a:solidFill>
                  <a:srgbClr val="0000CC"/>
                </a:solidFill>
                <a:latin typeface="+mj-ea"/>
                <a:cs typeface="Times New Roman" panose="02020603050405020304" pitchFamily="18" charset="0"/>
              </a:rPr>
              <a:t>분석</a:t>
            </a:r>
            <a:endParaRPr lang="en-US" altLang="ko-KR" b="1" noProof="1" smtClean="0">
              <a:solidFill>
                <a:srgbClr val="0000CC"/>
              </a:solidFill>
              <a:latin typeface="+mj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Comic Sans MS" panose="030F0702030302020204" pitchFamily="66" charset="0"/>
                <a:ea typeface="+mj-ea"/>
              </a:rPr>
              <a:t>Excel, SAS, R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  <a:ea typeface="+mj-ea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990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전산 재료 과학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3861048"/>
            <a:ext cx="648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예측 없이 </a:t>
            </a:r>
            <a:r>
              <a:rPr lang="ko-KR" altLang="en-US" dirty="0">
                <a:latin typeface="+mj-ea"/>
                <a:ea typeface="+mj-ea"/>
              </a:rPr>
              <a:t>실험 하는 것은 선원이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나침반과 </a:t>
            </a:r>
            <a:r>
              <a:rPr lang="ko-KR" altLang="en-US" dirty="0">
                <a:latin typeface="+mj-ea"/>
                <a:ea typeface="+mj-ea"/>
              </a:rPr>
              <a:t>키 없는 선박에서 어디서 구조될 지 모르고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계속 </a:t>
            </a:r>
            <a:r>
              <a:rPr lang="ko-KR" altLang="en-US" dirty="0">
                <a:latin typeface="+mj-ea"/>
                <a:ea typeface="+mj-ea"/>
              </a:rPr>
              <a:t>항해하는 것과 같다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He </a:t>
            </a:r>
            <a:r>
              <a:rPr lang="en-US" altLang="ko-KR" dirty="0">
                <a:latin typeface="+mj-ea"/>
                <a:ea typeface="+mj-ea"/>
              </a:rPr>
              <a:t>who loves practice without theory </a:t>
            </a:r>
            <a:r>
              <a:rPr lang="en-US" altLang="ko-KR" dirty="0" smtClean="0">
                <a:latin typeface="+mj-ea"/>
                <a:ea typeface="+mj-ea"/>
              </a:rPr>
              <a:t>is </a:t>
            </a:r>
            <a:r>
              <a:rPr lang="en-US" altLang="ko-KR" dirty="0">
                <a:latin typeface="+mj-ea"/>
                <a:ea typeface="+mj-ea"/>
              </a:rPr>
              <a:t>like the sailor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who </a:t>
            </a:r>
            <a:r>
              <a:rPr lang="en-US" altLang="ko-KR" dirty="0">
                <a:latin typeface="+mj-ea"/>
                <a:ea typeface="+mj-ea"/>
              </a:rPr>
              <a:t>boards ship </a:t>
            </a:r>
            <a:r>
              <a:rPr lang="en-US" altLang="ko-KR" dirty="0" smtClean="0">
                <a:latin typeface="+mj-ea"/>
                <a:ea typeface="+mj-ea"/>
              </a:rPr>
              <a:t>without </a:t>
            </a:r>
            <a:r>
              <a:rPr lang="en-US" altLang="ko-KR" dirty="0">
                <a:latin typeface="+mj-ea"/>
                <a:ea typeface="+mj-ea"/>
              </a:rPr>
              <a:t>a rudder and compass </a:t>
            </a:r>
            <a:r>
              <a:rPr lang="en-US" altLang="ko-KR" dirty="0" smtClean="0">
                <a:latin typeface="+mj-ea"/>
                <a:ea typeface="+mj-ea"/>
              </a:rPr>
              <a:t>and 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never </a:t>
            </a:r>
            <a:r>
              <a:rPr lang="en-US" altLang="ko-KR" dirty="0">
                <a:latin typeface="+mj-ea"/>
                <a:ea typeface="+mj-ea"/>
              </a:rPr>
              <a:t>knows where he may cast.</a:t>
            </a:r>
          </a:p>
        </p:txBody>
      </p:sp>
      <p:pic>
        <p:nvPicPr>
          <p:cNvPr id="15362" name="Picture 2" descr="http://www.ilbe.com/files/attach/new/20160118/377678/6562079831/7332947876/e1536247ce14054cd6445dda5581f4f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51" y="1196752"/>
            <a:ext cx="3528392" cy="21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12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전산모사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Multi-scale modeling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412" name="Picture 4" descr="http://tu-freiberg.de/sites/default/files/media/international-masters-program-in-computational-materials-science-17459/multiscale_modeling/multiscal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5710"/>
            <a:ext cx="7058777" cy="52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3309120" y="980728"/>
            <a:ext cx="18475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Multi-scale simulation</a:t>
            </a:r>
            <a:endParaRPr lang="ko-KR" altLang="en-US" sz="14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859099" y="836712"/>
            <a:ext cx="0" cy="5256584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56663" y="2545159"/>
            <a:ext cx="10785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Workstation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9303" y="1177588"/>
            <a:ext cx="11258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Super</a:t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computing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2012037" y="2132856"/>
            <a:ext cx="4547008" cy="1022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544865" y="980728"/>
            <a:ext cx="5404010" cy="187220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Computational Modeling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219949" y="6165304"/>
            <a:ext cx="7128792" cy="2325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6095" y="3697868"/>
            <a:ext cx="96706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Personal</a:t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computing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5028" y="5066020"/>
            <a:ext cx="97501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Hand </a:t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</a:b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calculation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1891" y="1268760"/>
            <a:ext cx="589820" cy="17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Calibri" panose="020F0502020204030204" pitchFamily="34" charset="0"/>
              </a:rPr>
              <a:t>ab-initio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005" y="1525312"/>
            <a:ext cx="823096" cy="117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987390" y="4539360"/>
            <a:ext cx="190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smtClean="0">
                <a:latin typeface="Calibri" panose="020F0502020204030204" pitchFamily="34" charset="0"/>
              </a:rPr>
              <a:t>Classical empirical model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29568" y="1404323"/>
            <a:ext cx="117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Calibri" panose="020F0502020204030204" pitchFamily="34" charset="0"/>
              </a:rPr>
              <a:t>Neural Network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406197" y="305995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Calibri" panose="020F0502020204030204" pitchFamily="34" charset="0"/>
              </a:rPr>
              <a:t>Thermodynamics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pic>
        <p:nvPicPr>
          <p:cNvPr id="93" name="Picture 4" descr="http://upload.wikimedia.org/wikipedia/commons/2/2a/Ostwaldpi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8071" y="3529133"/>
            <a:ext cx="934286" cy="424675"/>
          </a:xfrm>
          <a:prstGeom prst="rect">
            <a:avLst/>
          </a:prstGeom>
          <a:noFill/>
        </p:spPr>
      </p:pic>
      <p:sp>
        <p:nvSpPr>
          <p:cNvPr id="95" name="TextBox 94"/>
          <p:cNvSpPr txBox="1"/>
          <p:nvPr/>
        </p:nvSpPr>
        <p:spPr>
          <a:xfrm>
            <a:off x="4102087" y="3131763"/>
            <a:ext cx="66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Calibri" panose="020F0502020204030204" pitchFamily="34" charset="0"/>
              </a:rPr>
              <a:t>Kinetics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7" y="3336956"/>
            <a:ext cx="982618" cy="95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2960024" y="126876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smtClean="0">
                <a:latin typeface="Calibri" panose="020F0502020204030204" pitchFamily="34" charset="0"/>
              </a:rPr>
              <a:t>Molecular</a:t>
            </a:r>
          </a:p>
          <a:p>
            <a:pPr algn="ctr"/>
            <a:r>
              <a:rPr lang="en-US" altLang="ko-KR" sz="1200" i="1" dirty="0" smtClean="0">
                <a:latin typeface="Calibri" panose="020F0502020204030204" pitchFamily="34" charset="0"/>
              </a:rPr>
              <a:t>dynamics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pic>
        <p:nvPicPr>
          <p:cNvPr id="98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5" y="1752506"/>
            <a:ext cx="891382" cy="88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77" y="1752506"/>
            <a:ext cx="1014321" cy="92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4264471" y="1386305"/>
            <a:ext cx="883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smtClean="0">
                <a:latin typeface="Calibri" panose="020F0502020204030204" pitchFamily="34" charset="0"/>
              </a:rPr>
              <a:t>Phase field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894" y="1810148"/>
            <a:ext cx="1295679" cy="74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5530429" y="1395524"/>
            <a:ext cx="119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>
                <a:latin typeface="Calibri" panose="020F0502020204030204" pitchFamily="34" charset="0"/>
              </a:rPr>
              <a:t>Finite element</a:t>
            </a:r>
            <a:endParaRPr lang="ko-KR" altLang="en-US" sz="1200" i="1" dirty="0">
              <a:latin typeface="Calibri" panose="020F0502020204030204" pitchFamily="34" charset="0"/>
            </a:endParaRPr>
          </a:p>
        </p:txBody>
      </p:sp>
      <p:pic>
        <p:nvPicPr>
          <p:cNvPr id="37892" name="Picture 4" descr="http://logicalgenetics.com/assorted/recurrent-nns/feedforward-small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70" y="1730355"/>
            <a:ext cx="1337148" cy="7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pubs.rsc.org/services/images/RSCpubs.ePlatform.Service.FreeContent.ImageService.svc/ImageService/Articleimage/2013/CE/c3ce40606g/c3ce40606g-f3.gif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63" y="4846177"/>
            <a:ext cx="1213709" cy="117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3452197" y="6267386"/>
            <a:ext cx="185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>Parametric complexity</a:t>
            </a:r>
            <a:endParaRPr lang="ko-KR" altLang="en-US" sz="1400" b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21" y="5785519"/>
            <a:ext cx="165618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>Computational cost</a:t>
            </a:r>
            <a:endParaRPr lang="ko-KR" altLang="en-US" sz="1400" b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977533" y="6139655"/>
            <a:ext cx="0" cy="890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434945" y="6130800"/>
            <a:ext cx="0" cy="890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748341" y="6131029"/>
            <a:ext cx="0" cy="890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116493" y="6119174"/>
            <a:ext cx="0" cy="890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703669" y="6119174"/>
            <a:ext cx="0" cy="890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90233" y="6207695"/>
            <a:ext cx="112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no adjustable parameter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24605" y="6190443"/>
            <a:ext cx="112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no physical parameter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7299128" y="2699047"/>
            <a:ext cx="905597" cy="328314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964365" y="4713371"/>
            <a:ext cx="324036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18557" y="4437112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Computational methods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408584" y="5703059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Binary</a:t>
            </a:r>
            <a:r>
              <a:rPr lang="en-US" altLang="ko-KR" sz="1000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nucleation theory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54821" y="5070696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Parabolic growth law</a:t>
            </a:r>
          </a:p>
          <a:p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(binary alloys)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45322" y="5262230"/>
            <a:ext cx="1276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Multi-component </a:t>
            </a:r>
          </a:p>
          <a:p>
            <a:pPr algn="ctr"/>
            <a:r>
              <a:rPr lang="en-US" altLang="ko-KR" sz="1000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diffusion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45322" y="4808402"/>
            <a:ext cx="1991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Precipitate coarsening (</a:t>
            </a:r>
            <a:r>
              <a:rPr lang="en-US" altLang="ko-KR" sz="1000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LSW</a:t>
            </a:r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0629" y="569631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1926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21515" y="539267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1938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89068" y="5113973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1949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568220" y="482615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1961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28585" y="4046875"/>
            <a:ext cx="1475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Numerical KW Model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96413" y="3585019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Computational </a:t>
            </a:r>
          </a:p>
          <a:p>
            <a:pPr algn="ctr"/>
            <a:r>
              <a:rPr lang="en-US" altLang="ko-KR" sz="1000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Thermodynamics : </a:t>
            </a:r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CALPHAD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62119" y="3221986"/>
            <a:ext cx="1879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Diffusion Controlled</a:t>
            </a:r>
          </a:p>
          <a:p>
            <a:pPr algn="ctr"/>
            <a:r>
              <a:rPr lang="en-US" altLang="ko-KR" sz="1000" i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TRAnsformations</a:t>
            </a:r>
            <a:r>
              <a:rPr lang="en-US" altLang="ko-KR" sz="1000" i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:</a:t>
            </a:r>
            <a:r>
              <a:rPr lang="en-US" altLang="ko-KR" sz="1000" i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DICTRA</a:t>
            </a:r>
            <a:endParaRPr lang="ko-KR" altLang="en-US" sz="1000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34" charset="-128"/>
              <a:ea typeface="Arial Unicode MS" panose="020B0604020202020204" pitchFamily="50" charset="-127"/>
              <a:cs typeface="Meiryo UI" panose="020B0604030504040204" pitchFamily="34" charset="-128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787750" y="4027723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1984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948766" y="341174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1990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32717" y="278092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/>
              </a:rPr>
              <a:t>2000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008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제일원리 </a:t>
            </a: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(First-principles, </a:t>
            </a:r>
            <a:r>
              <a:rPr lang="en-US" altLang="ko-KR" sz="1600" b="1" i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ab-initio</a:t>
            </a: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218238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실험 데이터 기반 보정 파라미터를 사용하지 않고</a:t>
            </a:r>
            <a:r>
              <a:rPr lang="en-US" altLang="ko-KR" sz="1600" dirty="0" smtClean="0">
                <a:latin typeface="+mj-ea"/>
                <a:ea typeface="+mj-ea"/>
              </a:rPr>
              <a:t>,</a:t>
            </a:r>
            <a:r>
              <a:rPr lang="ko-KR" altLang="en-US" sz="1600" dirty="0" smtClean="0">
                <a:latin typeface="+mj-ea"/>
                <a:ea typeface="+mj-ea"/>
              </a:rPr>
              <a:t> 원자단위 시스템 성질 계산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예측</a:t>
            </a:r>
            <a:endParaRPr lang="en-US" altLang="ko-KR" sz="1600" dirty="0" smtClean="0">
              <a:latin typeface="+mj-ea"/>
              <a:ea typeface="+mj-ea"/>
            </a:endParaRP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2713499" y="1844824"/>
            <a:ext cx="3297511" cy="33855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Quantum Mechanics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754426" y="2559204"/>
            <a:ext cx="7632848" cy="33855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  <a:sym typeface="Wingdings" pitchFamily="2" charset="2"/>
              </a:rPr>
              <a:t>Schrödinger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 Equation</a:t>
            </a:r>
            <a:endParaRPr lang="ko-KR" altLang="en-US" sz="16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467544" y="3292624"/>
            <a:ext cx="1800000" cy="180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smtClean="0">
                <a:latin typeface="+mj-ea"/>
                <a:ea typeface="+mj-ea"/>
                <a:cs typeface="Arial" pitchFamily="34" charset="0"/>
              </a:rPr>
              <a:t>구조적 성질</a:t>
            </a:r>
            <a:endParaRPr lang="en-US" altLang="ko-KR" sz="1600" b="1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결정구조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분자구조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밀도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Defect</a:t>
            </a:r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구조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표면구조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계면구</a:t>
            </a:r>
            <a:r>
              <a:rPr lang="ko-KR" altLang="en-US" sz="1600" dirty="0">
                <a:latin typeface="+mj-ea"/>
                <a:ea typeface="+mj-ea"/>
                <a:cs typeface="Arial" pitchFamily="34" charset="0"/>
              </a:rPr>
              <a:t>조</a:t>
            </a:r>
          </a:p>
        </p:txBody>
      </p:sp>
      <p:sp>
        <p:nvSpPr>
          <p:cNvPr id="30" name="TextBox 15"/>
          <p:cNvSpPr txBox="1">
            <a:spLocks noChangeArrowheads="1"/>
          </p:cNvSpPr>
          <p:nvPr/>
        </p:nvSpPr>
        <p:spPr bwMode="auto">
          <a:xfrm>
            <a:off x="2669340" y="3292624"/>
            <a:ext cx="1579278" cy="156966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latin typeface="+mj-ea"/>
                <a:ea typeface="+mj-ea"/>
                <a:cs typeface="Arial" pitchFamily="34" charset="0"/>
              </a:rPr>
              <a:t>열역학적 성질</a:t>
            </a:r>
            <a:endParaRPr lang="en-US" altLang="ko-KR" sz="1600" b="1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내부에너지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엔트로피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Binding </a:t>
            </a:r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에너지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상 변이</a:t>
            </a:r>
            <a:endParaRPr lang="en-US" altLang="ko-KR" sz="1600" dirty="0" smtClean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latin typeface="+mj-ea"/>
                <a:ea typeface="+mj-ea"/>
                <a:cs typeface="Arial" pitchFamily="34" charset="0"/>
              </a:rPr>
              <a:t>상태</a:t>
            </a:r>
            <a:r>
              <a:rPr lang="ko-KR" altLang="en-US" sz="1600" dirty="0">
                <a:latin typeface="+mj-ea"/>
                <a:ea typeface="+mj-ea"/>
                <a:cs typeface="Arial" pitchFamily="34" charset="0"/>
              </a:rPr>
              <a:t>도</a:t>
            </a:r>
          </a:p>
        </p:txBody>
      </p: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4680784" y="3301860"/>
            <a:ext cx="1744388" cy="181588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Mechanical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Compressibility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>
                <a:latin typeface="+mj-ea"/>
                <a:ea typeface="+mj-ea"/>
                <a:cs typeface="Arial" pitchFamily="34" charset="0"/>
              </a:rPr>
              <a:t>Elastic 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Constants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>
                <a:latin typeface="+mj-ea"/>
                <a:ea typeface="+mj-ea"/>
                <a:cs typeface="Arial" pitchFamily="34" charset="0"/>
              </a:rPr>
              <a:t>Bulk 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Modulus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Vibrations</a:t>
            </a:r>
          </a:p>
          <a:p>
            <a:pPr algn="ctr"/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endParaRPr lang="ko-KR" altLang="en-US" sz="16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6713420" y="3292624"/>
            <a:ext cx="1800000" cy="181588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Electrical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Electron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Ionization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>
                <a:latin typeface="+mj-ea"/>
                <a:ea typeface="+mj-ea"/>
                <a:cs typeface="Arial" pitchFamily="34" charset="0"/>
              </a:rPr>
              <a:t>Energy </a:t>
            </a:r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Band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Band Gaps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600" dirty="0" smtClean="0">
                <a:latin typeface="+mj-ea"/>
                <a:ea typeface="+mj-ea"/>
                <a:cs typeface="Arial" pitchFamily="34" charset="0"/>
              </a:rPr>
              <a:t>Magnetic</a:t>
            </a:r>
            <a:endParaRPr lang="en-US" altLang="ko-KR" sz="1600" dirty="0">
              <a:latin typeface="+mj-ea"/>
              <a:ea typeface="+mj-ea"/>
              <a:cs typeface="Arial" pitchFamily="34" charset="0"/>
            </a:endParaRPr>
          </a:p>
          <a:p>
            <a:endParaRPr lang="ko-KR" altLang="en-US" sz="16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3" name="아래쪽 화살표 32"/>
          <p:cNvSpPr/>
          <p:nvPr/>
        </p:nvSpPr>
        <p:spPr>
          <a:xfrm>
            <a:off x="4355966" y="2273452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1356460" y="2992586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3516701" y="2992586"/>
            <a:ext cx="46037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5578962" y="3006872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7" name="아래쪽 화살표 36"/>
          <p:cNvSpPr/>
          <p:nvPr/>
        </p:nvSpPr>
        <p:spPr>
          <a:xfrm>
            <a:off x="7596076" y="2992586"/>
            <a:ext cx="46038" cy="228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2334" y="5092624"/>
            <a:ext cx="1508733" cy="133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7466" y="5232352"/>
            <a:ext cx="989295" cy="128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C:\Documents and Settings\Administrator\바탕 화면\d0_3_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8" y="5178642"/>
            <a:ext cx="1514919" cy="13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6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제일원리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헬륨 원자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5" y="1484784"/>
            <a:ext cx="7776864" cy="114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4013188" y="1412776"/>
            <a:ext cx="1440160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5475" y="4264642"/>
            <a:ext cx="8487005" cy="1612634"/>
            <a:chOff x="333467" y="1242514"/>
            <a:chExt cx="8650899" cy="1448747"/>
          </a:xfrm>
        </p:grpSpPr>
        <p:grpSp>
          <p:nvGrpSpPr>
            <p:cNvPr id="8" name="그룹 7"/>
            <p:cNvGrpSpPr/>
            <p:nvPr/>
          </p:nvGrpSpPr>
          <p:grpSpPr>
            <a:xfrm>
              <a:off x="333467" y="1242514"/>
              <a:ext cx="7478893" cy="1448747"/>
              <a:chOff x="455915" y="1300146"/>
              <a:chExt cx="8133699" cy="1727616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455915" y="1331444"/>
                <a:ext cx="1724987" cy="1696315"/>
                <a:chOff x="455915" y="1331444"/>
                <a:chExt cx="1724987" cy="1696315"/>
              </a:xfrm>
            </p:grpSpPr>
            <p:grpSp>
              <p:nvGrpSpPr>
                <p:cNvPr id="34" name="그룹 33"/>
                <p:cNvGrpSpPr/>
                <p:nvPr/>
              </p:nvGrpSpPr>
              <p:grpSpPr>
                <a:xfrm>
                  <a:off x="455915" y="1331444"/>
                  <a:ext cx="1724987" cy="386712"/>
                  <a:chOff x="-92739" y="1089565"/>
                  <a:chExt cx="1952018" cy="742949"/>
                </a:xfrm>
                <a:scene3d>
                  <a:camera prst="orthographicFront"/>
                  <a:lightRig rig="flat" dir="t"/>
                </a:scene3d>
              </p:grpSpPr>
              <p:sp>
                <p:nvSpPr>
                  <p:cNvPr id="38" name="직사각형 37"/>
                  <p:cNvSpPr/>
                  <p:nvPr/>
                </p:nvSpPr>
                <p:spPr>
                  <a:xfrm>
                    <a:off x="-92739" y="1089565"/>
                    <a:ext cx="1857374" cy="742949"/>
                  </a:xfrm>
                  <a:prstGeom prst="rect">
                    <a:avLst/>
                  </a:prstGeom>
                  <a:sp3d prstMaterial="plastic">
                    <a:bevelT w="120900" h="88900"/>
                    <a:bevelB w="88900" h="31750" prst="angle"/>
                  </a:sp3d>
                </p:spPr>
                <p:style>
                  <a:ln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r>
                      <a:rPr lang="ko-KR" altLang="en-US" sz="1200" dirty="0" err="1" smtClean="0">
                        <a:solidFill>
                          <a:prstClr val="white"/>
                        </a:solidFill>
                        <a:latin typeface="Calibri" panose="020F0502020204030204" pitchFamily="34" charset="0"/>
                      </a:rPr>
                      <a:t>웍스테이션</a:t>
                    </a:r>
                    <a:endParaRPr lang="ko-KR" altLang="en-US" sz="1200" dirty="0">
                      <a:solidFill>
                        <a:prstClr val="white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직사각형 38"/>
                  <p:cNvSpPr/>
                  <p:nvPr/>
                </p:nvSpPr>
                <p:spPr>
                  <a:xfrm>
                    <a:off x="1905" y="1089565"/>
                    <a:ext cx="1857374" cy="742949"/>
                  </a:xfrm>
                  <a:prstGeom prst="rect">
                    <a:avLst/>
                  </a:prstGeom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42240" tIns="81280" rIns="142240" bIns="81280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ko-KR" altLang="en-US" sz="1200">
                      <a:solidFill>
                        <a:prstClr val="white"/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455915" y="1786360"/>
                  <a:ext cx="1724987" cy="1241399"/>
                  <a:chOff x="-92739" y="1832514"/>
                  <a:chExt cx="1952018" cy="1820807"/>
                </a:xfrm>
                <a:scene3d>
                  <a:camera prst="orthographicFront"/>
                  <a:lightRig rig="flat" dir="t"/>
                </a:scene3d>
              </p:grpSpPr>
              <p:sp>
                <p:nvSpPr>
                  <p:cNvPr id="36" name="직사각형 35"/>
                  <p:cNvSpPr/>
                  <p:nvPr/>
                </p:nvSpPr>
                <p:spPr>
                  <a:xfrm>
                    <a:off x="-92739" y="1832514"/>
                    <a:ext cx="1857374" cy="1820807"/>
                  </a:xfrm>
                  <a:prstGeom prst="rect">
                    <a:avLst/>
                  </a:prstGeom>
                  <a:sp3d extrusionH="12700" prstMaterial="plastic">
                    <a:bevelT w="50800" h="50800"/>
                  </a:sp3d>
                </p:spPr>
                <p:style>
                  <a:lnRef idx="1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anchor="ctr"/>
                  <a:lstStyle/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CPU, GPU </a:t>
                    </a:r>
                    <a:r>
                      <a:rPr lang="ko-KR" altLang="en-US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활용</a:t>
                    </a:r>
                    <a:endParaRPr lang="en-US" altLang="ko-KR" sz="1200" dirty="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VASP</a:t>
                    </a:r>
                  </a:p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Wien2K</a:t>
                    </a:r>
                  </a:p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ATAT</a:t>
                    </a:r>
                  </a:p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OQMD</a:t>
                    </a:r>
                    <a:endParaRPr lang="ko-KR" altLang="en-US" sz="1200" dirty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1905" y="1832514"/>
                    <a:ext cx="1857374" cy="1141920"/>
                  </a:xfrm>
                  <a:prstGeom prst="rect">
                    <a:avLst/>
                  </a:prstGeom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106680" tIns="106680" rIns="142240" bIns="160020" numCol="1" spcCol="1270" anchor="t" anchorCtr="0">
                    <a:noAutofit/>
                  </a:bodyPr>
                  <a:lstStyle/>
                  <a:p>
                    <a:pPr marL="228600" lvl="1" indent="-228600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5000"/>
                      </a:spcAft>
                      <a:buFontTx/>
                      <a:buChar char="••"/>
                    </a:pPr>
                    <a:endParaRPr lang="ko-KR" altLang="en-US" sz="1200" dirty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  <a:p>
                    <a:pPr marL="228600" lvl="1" indent="-228600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5000"/>
                      </a:spcAft>
                      <a:buFontTx/>
                      <a:buChar char="••"/>
                    </a:pPr>
                    <a:endParaRPr lang="ko-KR" altLang="en-US" sz="1200" dirty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4" name="그룹 13"/>
              <p:cNvGrpSpPr/>
              <p:nvPr/>
            </p:nvGrpSpPr>
            <p:grpSpPr>
              <a:xfrm>
                <a:off x="3032631" y="1300146"/>
                <a:ext cx="2396173" cy="1727614"/>
                <a:chOff x="2799050" y="1412107"/>
                <a:chExt cx="2396173" cy="1727614"/>
              </a:xfrm>
            </p:grpSpPr>
            <p:grpSp>
              <p:nvGrpSpPr>
                <p:cNvPr id="28" name="그룹 27"/>
                <p:cNvGrpSpPr/>
                <p:nvPr/>
              </p:nvGrpSpPr>
              <p:grpSpPr>
                <a:xfrm>
                  <a:off x="2799050" y="1412107"/>
                  <a:ext cx="2396173" cy="418009"/>
                  <a:chOff x="-852261" y="1029437"/>
                  <a:chExt cx="2711540" cy="803077"/>
                </a:xfrm>
                <a:scene3d>
                  <a:camera prst="orthographicFront"/>
                  <a:lightRig rig="flat" dir="t"/>
                </a:scene3d>
              </p:grpSpPr>
              <p:sp>
                <p:nvSpPr>
                  <p:cNvPr id="32" name="직사각형 31"/>
                  <p:cNvSpPr/>
                  <p:nvPr/>
                </p:nvSpPr>
                <p:spPr>
                  <a:xfrm>
                    <a:off x="-852261" y="1029437"/>
                    <a:ext cx="1857376" cy="742949"/>
                  </a:xfrm>
                  <a:prstGeom prst="rect">
                    <a:avLst/>
                  </a:prstGeom>
                  <a:sp3d prstMaterial="plastic">
                    <a:bevelT w="120900" h="88900"/>
                    <a:bevelB w="88900" h="31750" prst="angle"/>
                  </a:sp3d>
                </p:spPr>
                <p:style>
                  <a:ln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r>
                      <a:rPr lang="ko-KR" altLang="en-US" sz="1200" dirty="0" err="1" smtClean="0">
                        <a:solidFill>
                          <a:prstClr val="white"/>
                        </a:solidFill>
                        <a:latin typeface="Calibri" panose="020F0502020204030204" pitchFamily="34" charset="0"/>
                      </a:rPr>
                      <a:t>리눅스</a:t>
                    </a:r>
                    <a:r>
                      <a:rPr lang="ko-KR" altLang="en-US" sz="1200" dirty="0" smtClean="0">
                        <a:solidFill>
                          <a:prstClr val="white"/>
                        </a:solidFill>
                        <a:latin typeface="Calibri" panose="020F0502020204030204" pitchFamily="34" charset="0"/>
                      </a:rPr>
                      <a:t> 클러스터</a:t>
                    </a:r>
                    <a:endParaRPr lang="ko-KR" altLang="en-US" sz="1200" dirty="0">
                      <a:solidFill>
                        <a:prstClr val="white"/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1905" y="1089565"/>
                    <a:ext cx="1857374" cy="742949"/>
                  </a:xfrm>
                  <a:prstGeom prst="rect">
                    <a:avLst/>
                  </a:prstGeom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42240" tIns="81280" rIns="142240" bIns="81280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ko-KR" altLang="en-US" sz="1200">
                      <a:solidFill>
                        <a:prstClr val="white"/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" name="그룹 28"/>
                <p:cNvGrpSpPr/>
                <p:nvPr/>
              </p:nvGrpSpPr>
              <p:grpSpPr>
                <a:xfrm>
                  <a:off x="2799051" y="1867025"/>
                  <a:ext cx="2396172" cy="1272696"/>
                  <a:chOff x="-852260" y="1786610"/>
                  <a:chExt cx="2711539" cy="1866711"/>
                </a:xfrm>
                <a:scene3d>
                  <a:camera prst="orthographicFront"/>
                  <a:lightRig rig="flat" dir="t"/>
                </a:scene3d>
              </p:grpSpPr>
              <p:sp>
                <p:nvSpPr>
                  <p:cNvPr id="30" name="직사각형 29"/>
                  <p:cNvSpPr/>
                  <p:nvPr/>
                </p:nvSpPr>
                <p:spPr>
                  <a:xfrm>
                    <a:off x="-852260" y="1786610"/>
                    <a:ext cx="1857376" cy="1866711"/>
                  </a:xfrm>
                  <a:prstGeom prst="rect">
                    <a:avLst/>
                  </a:prstGeom>
                  <a:sp3d extrusionH="12700" prstMaterial="plastic">
                    <a:bevelT w="50800" h="50800"/>
                  </a:sp3d>
                </p:spPr>
                <p:style>
                  <a:lnRef idx="1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anchor="ctr"/>
                  <a:lstStyle/>
                  <a:p>
                    <a:pPr algn="ctr"/>
                    <a:r>
                      <a:rPr lang="ko-KR" altLang="en-US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대규모 </a:t>
                    </a:r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CPU </a:t>
                    </a:r>
                    <a:r>
                      <a:rPr lang="ko-KR" altLang="en-US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활용</a:t>
                    </a:r>
                    <a:endParaRPr lang="en-US" altLang="ko-KR" sz="1200" dirty="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VASP</a:t>
                    </a:r>
                    <a:endParaRPr lang="ko-KR" altLang="en-US" sz="1200" dirty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1905" y="1832514"/>
                    <a:ext cx="1857374" cy="1141920"/>
                  </a:xfrm>
                  <a:prstGeom prst="rect">
                    <a:avLst/>
                  </a:prstGeom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106680" tIns="106680" rIns="142240" bIns="160020" numCol="1" spcCol="1270" anchor="t" anchorCtr="0">
                    <a:noAutofit/>
                  </a:bodyPr>
                  <a:lstStyle/>
                  <a:p>
                    <a:pPr marL="228600" lvl="1" indent="-228600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5000"/>
                      </a:spcAft>
                      <a:buFontTx/>
                      <a:buChar char="••"/>
                    </a:pPr>
                    <a:endParaRPr lang="ko-KR" altLang="en-US" sz="120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  <a:p>
                    <a:pPr marL="228600" lvl="1" indent="-228600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5000"/>
                      </a:spcAft>
                      <a:buFontTx/>
                      <a:buChar char="••"/>
                    </a:pPr>
                    <a:endParaRPr lang="ko-KR" altLang="en-US" sz="120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5" name="그룹 14"/>
              <p:cNvGrpSpPr/>
              <p:nvPr/>
            </p:nvGrpSpPr>
            <p:grpSpPr>
              <a:xfrm>
                <a:off x="5673644" y="1300146"/>
                <a:ext cx="2915970" cy="1727616"/>
                <a:chOff x="5184422" y="1453486"/>
                <a:chExt cx="2915970" cy="1727616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>
                  <a:off x="5184422" y="1453486"/>
                  <a:ext cx="2915970" cy="418009"/>
                  <a:chOff x="-1440469" y="1029437"/>
                  <a:chExt cx="3299748" cy="803077"/>
                </a:xfrm>
                <a:scene3d>
                  <a:camera prst="orthographicFront"/>
                  <a:lightRig rig="flat" dir="t"/>
                </a:scene3d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-1440469" y="1029437"/>
                    <a:ext cx="1857372" cy="742949"/>
                  </a:xfrm>
                  <a:prstGeom prst="rect">
                    <a:avLst/>
                  </a:prstGeom>
                  <a:sp3d prstMaterial="plastic">
                    <a:bevelT w="120900" h="88900"/>
                    <a:bevelB w="88900" h="31750" prst="angle"/>
                  </a:sp3d>
                </p:spPr>
                <p:style>
                  <a:ln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r>
                      <a:rPr lang="ko-KR" altLang="en-US" sz="1200" dirty="0" smtClean="0">
                        <a:solidFill>
                          <a:prstClr val="white"/>
                        </a:solidFill>
                        <a:latin typeface="Calibri" panose="020F0502020204030204" pitchFamily="34" charset="0"/>
                      </a:rPr>
                      <a:t>측</a:t>
                    </a:r>
                    <a:r>
                      <a:rPr lang="ko-KR" altLang="en-US" sz="1200" dirty="0">
                        <a:solidFill>
                          <a:prstClr val="white"/>
                        </a:solidFill>
                        <a:latin typeface="Calibri" panose="020F0502020204030204" pitchFamily="34" charset="0"/>
                      </a:rPr>
                      <a:t>정</a:t>
                    </a:r>
                  </a:p>
                </p:txBody>
              </p:sp>
              <p:sp>
                <p:nvSpPr>
                  <p:cNvPr id="27" name="직사각형 26"/>
                  <p:cNvSpPr/>
                  <p:nvPr/>
                </p:nvSpPr>
                <p:spPr>
                  <a:xfrm>
                    <a:off x="1905" y="1089565"/>
                    <a:ext cx="1857374" cy="742949"/>
                  </a:xfrm>
                  <a:prstGeom prst="rect">
                    <a:avLst/>
                  </a:prstGeom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42240" tIns="81280" rIns="142240" bIns="81280" numCol="1" spcCol="1270" anchor="ctr" anchorCtr="0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ko-KR" altLang="en-US" sz="1200">
                      <a:solidFill>
                        <a:prstClr val="white"/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5184422" y="1908405"/>
                  <a:ext cx="2915970" cy="1272697"/>
                  <a:chOff x="-1440469" y="1786610"/>
                  <a:chExt cx="3299748" cy="1866711"/>
                </a:xfrm>
                <a:scene3d>
                  <a:camera prst="orthographicFront"/>
                  <a:lightRig rig="flat" dir="t"/>
                </a:scene3d>
              </p:grpSpPr>
              <p:sp>
                <p:nvSpPr>
                  <p:cNvPr id="24" name="직사각형 23"/>
                  <p:cNvSpPr/>
                  <p:nvPr/>
                </p:nvSpPr>
                <p:spPr>
                  <a:xfrm>
                    <a:off x="-1440469" y="1786610"/>
                    <a:ext cx="1857372" cy="1866711"/>
                  </a:xfrm>
                  <a:prstGeom prst="rect">
                    <a:avLst/>
                  </a:prstGeom>
                  <a:sp3d extrusionH="12700" prstMaterial="plastic">
                    <a:bevelT w="50800" h="50800"/>
                  </a:sp3d>
                </p:spPr>
                <p:style>
                  <a:lnRef idx="1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2">
                      <a:alpha val="90000"/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anchor="ctr"/>
                  <a:lstStyle/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Electron spin resonance (ESR) </a:t>
                    </a:r>
                  </a:p>
                  <a:p>
                    <a:pPr algn="ctr"/>
                    <a:r>
                      <a:rPr lang="en-US" altLang="ko-KR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TEM </a:t>
                    </a:r>
                    <a:endParaRPr lang="en-US" altLang="ko-KR" sz="1200" dirty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  <a:p>
                    <a:pPr algn="ctr"/>
                    <a:r>
                      <a:rPr lang="ko-KR" altLang="en-US" sz="1200" dirty="0" smtClean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Calibri" panose="020F0502020204030204" pitchFamily="34" charset="0"/>
                      </a:rPr>
                      <a:t>기계적 물성 측정</a:t>
                    </a:r>
                    <a:endParaRPr lang="ko-KR" altLang="en-US" sz="1200" dirty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1905" y="1832514"/>
                    <a:ext cx="1857374" cy="1141920"/>
                  </a:xfrm>
                  <a:prstGeom prst="rect">
                    <a:avLst/>
                  </a:prstGeom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106680" tIns="106680" rIns="142240" bIns="160020" numCol="1" spcCol="1270" anchor="t" anchorCtr="0">
                    <a:noAutofit/>
                  </a:bodyPr>
                  <a:lstStyle/>
                  <a:p>
                    <a:pPr marL="228600" lvl="1" indent="-228600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5000"/>
                      </a:spcAft>
                      <a:buFontTx/>
                      <a:buChar char="••"/>
                    </a:pPr>
                    <a:endParaRPr lang="ko-KR" altLang="en-US" sz="120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  <a:p>
                    <a:pPr marL="228600" lvl="1" indent="-228600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15000"/>
                      </a:spcAft>
                      <a:buFontTx/>
                      <a:buChar char="••"/>
                    </a:pPr>
                    <a:endParaRPr lang="ko-KR" altLang="en-US" sz="120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6" name="그룹 15"/>
              <p:cNvGrpSpPr/>
              <p:nvPr/>
            </p:nvGrpSpPr>
            <p:grpSpPr>
              <a:xfrm>
                <a:off x="2208592" y="1388342"/>
                <a:ext cx="1203079" cy="563118"/>
                <a:chOff x="2862917" y="505180"/>
                <a:chExt cx="2724953" cy="2252356"/>
              </a:xfrm>
              <a:scene3d>
                <a:camera prst="orthographicFront"/>
                <a:lightRig rig="threePt" dir="t">
                  <a:rot lat="0" lon="0" rev="7500000"/>
                </a:lightRig>
              </a:scene3d>
            </p:grpSpPr>
            <p:sp>
              <p:nvSpPr>
                <p:cNvPr id="20" name="위쪽 화살표 19"/>
                <p:cNvSpPr/>
                <p:nvPr/>
              </p:nvSpPr>
              <p:spPr>
                <a:xfrm rot="5400000">
                  <a:off x="2508544" y="859553"/>
                  <a:ext cx="2176618" cy="1467872"/>
                </a:xfrm>
                <a:prstGeom prst="upArrow">
                  <a:avLst>
                    <a:gd name="adj1" fmla="val 50000"/>
                    <a:gd name="adj2" fmla="val 35000"/>
                  </a:avLst>
                </a:prstGeom>
                <a:sp3d prstMaterial="plastic">
                  <a:bevelT w="127000" h="254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위쪽 화살표 4"/>
                <p:cNvSpPr/>
                <p:nvPr/>
              </p:nvSpPr>
              <p:spPr>
                <a:xfrm>
                  <a:off x="3193598" y="1306462"/>
                  <a:ext cx="2394272" cy="1451074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98704" tIns="298704" rIns="298704" bIns="298704" numCol="1" spcCol="1270" anchor="ctr" anchorCtr="0">
                  <a:noAutofit/>
                </a:bodyPr>
                <a:lstStyle/>
                <a:p>
                  <a:pPr algn="ctr" defTabSz="1866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7" name="위쪽 화살표 4"/>
              <p:cNvSpPr/>
              <p:nvPr/>
            </p:nvSpPr>
            <p:spPr>
              <a:xfrm>
                <a:off x="5542816" y="1594170"/>
                <a:ext cx="1057081" cy="362788"/>
              </a:xfrm>
              <a:prstGeom prst="rect">
                <a:avLst/>
              </a:prstGeom>
              <a:scene3d>
                <a:camera prst="orthographicFront"/>
                <a:lightRig rig="threePt" dir="t">
                  <a:rot lat="0" lon="0" rev="7500000"/>
                </a:lightRig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98704" tIns="298704" rIns="298704" bIns="298704" numCol="1" spcCol="1270" anchor="ctr" anchorCtr="0">
                <a:noAutofit/>
              </a:bodyPr>
              <a:lstStyle/>
              <a:p>
                <a:pPr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" name="위쪽 화살표 8"/>
            <p:cNvSpPr/>
            <p:nvPr/>
          </p:nvSpPr>
          <p:spPr>
            <a:xfrm rot="5400000">
              <a:off x="4451841" y="1184101"/>
              <a:ext cx="456342" cy="648072"/>
            </a:xfrm>
            <a:prstGeom prst="upArrow">
              <a:avLst>
                <a:gd name="adj1" fmla="val 50000"/>
                <a:gd name="adj2" fmla="val 35000"/>
              </a:avLst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직사각형 9"/>
            <p:cNvSpPr/>
            <p:nvPr/>
          </p:nvSpPr>
          <p:spPr>
            <a:xfrm>
              <a:off x="7445789" y="1242514"/>
              <a:ext cx="1538577" cy="324289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200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해</a:t>
              </a:r>
              <a:r>
                <a:rPr lang="ko-KR" altLang="en-US" sz="1200" dirty="0">
                  <a:solidFill>
                    <a:prstClr val="white"/>
                  </a:solidFill>
                  <a:latin typeface="Calibri" panose="020F0502020204030204" pitchFamily="34" charset="0"/>
                </a:rPr>
                <a:t>석</a:t>
              </a:r>
              <a:r>
                <a:rPr lang="en-US" altLang="ko-KR" sz="1200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 </a:t>
              </a:r>
              <a:r>
                <a:rPr lang="ko-KR" altLang="en-US" sz="1200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및 적용</a:t>
              </a:r>
              <a:endParaRPr lang="ko-KR" altLang="en-US" sz="120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45789" y="1624000"/>
              <a:ext cx="1538577" cy="1067258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ko-KR" altLang="en-US" sz="1200" dirty="0" err="1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 pitchFamily="34" charset="0"/>
                </a:rPr>
                <a:t>탄질소</a:t>
              </a:r>
              <a:r>
                <a:rPr lang="ko-KR" altLang="en-US" sz="1200" dirty="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 pitchFamily="34" charset="0"/>
                </a:rPr>
                <a:t> 첨가</a:t>
              </a:r>
              <a:endParaRPr lang="en-US" altLang="ko-KR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ko-KR" altLang="en-US" sz="1200" dirty="0" err="1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 pitchFamily="34" charset="0"/>
                </a:rPr>
                <a:t>오스테나이트계</a:t>
              </a:r>
              <a:endParaRPr lang="en-US" altLang="ko-KR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ko-KR" altLang="en-US" sz="1200" dirty="0" err="1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 pitchFamily="34" charset="0"/>
                </a:rPr>
                <a:t>스테인리스강</a:t>
              </a:r>
              <a:endParaRPr lang="en-US" altLang="ko-KR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 pitchFamily="34" charset="0"/>
                </a:rPr>
                <a:t>물성 향상 기구 제시</a:t>
              </a:r>
              <a:endParaRPr lang="en-US" altLang="ko-KR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위쪽 화살표 11"/>
            <p:cNvSpPr/>
            <p:nvPr/>
          </p:nvSpPr>
          <p:spPr>
            <a:xfrm rot="5400000">
              <a:off x="6828105" y="1215086"/>
              <a:ext cx="456342" cy="648072"/>
            </a:xfrm>
            <a:prstGeom prst="upArrow">
              <a:avLst>
                <a:gd name="adj1" fmla="val 50000"/>
                <a:gd name="adj2" fmla="val 35000"/>
              </a:avLst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2231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Epsilon carbide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계산 결과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9" name="그룹 25"/>
          <p:cNvGrpSpPr/>
          <p:nvPr/>
        </p:nvGrpSpPr>
        <p:grpSpPr>
          <a:xfrm>
            <a:off x="857224" y="4466076"/>
            <a:ext cx="6858048" cy="2106196"/>
            <a:chOff x="785786" y="3751696"/>
            <a:chExt cx="6858048" cy="2106196"/>
          </a:xfrm>
        </p:grpSpPr>
        <p:sp>
          <p:nvSpPr>
            <p:cNvPr id="150" name="Text Box 10"/>
            <p:cNvSpPr txBox="1">
              <a:spLocks noChangeArrowheads="1"/>
            </p:cNvSpPr>
            <p:nvPr/>
          </p:nvSpPr>
          <p:spPr bwMode="auto">
            <a:xfrm>
              <a:off x="928662" y="3786190"/>
              <a:ext cx="2214578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∆H (kJ/mol)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pure-carbide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Si substituted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Al substituted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err="1" smtClean="0">
                  <a:latin typeface="+mj-ea"/>
                  <a:ea typeface="+mj-ea"/>
                  <a:cs typeface="Arial" pitchFamily="34" charset="0"/>
                </a:rPr>
                <a:t>Mn</a:t>
              </a: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 substituted</a:t>
              </a:r>
            </a:p>
          </p:txBody>
        </p:sp>
        <p:sp>
          <p:nvSpPr>
            <p:cNvPr id="151" name="Text Box 10"/>
            <p:cNvSpPr txBox="1">
              <a:spLocks noChangeArrowheads="1"/>
            </p:cNvSpPr>
            <p:nvPr/>
          </p:nvSpPr>
          <p:spPr bwMode="auto">
            <a:xfrm>
              <a:off x="3286116" y="3786190"/>
              <a:ext cx="1785950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l-GR" altLang="ko-KR" dirty="0" smtClean="0">
                  <a:latin typeface="+mj-ea"/>
                  <a:ea typeface="+mj-ea"/>
                  <a:cs typeface="Arial" pitchFamily="34" charset="0"/>
                </a:rPr>
                <a:t>ε</a:t>
              </a: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-carbide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106.0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154.4(+48.4)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84.7(−21.3)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74.8(−31.2)</a:t>
              </a:r>
            </a:p>
          </p:txBody>
        </p:sp>
        <p:sp>
          <p:nvSpPr>
            <p:cNvPr id="152" name="Text Box 10"/>
            <p:cNvSpPr txBox="1">
              <a:spLocks noChangeArrowheads="1"/>
            </p:cNvSpPr>
            <p:nvPr/>
          </p:nvSpPr>
          <p:spPr bwMode="auto">
            <a:xfrm>
              <a:off x="5286380" y="3786190"/>
              <a:ext cx="1785950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cementite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86.1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123.2(+37.1)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72.5(−13.6)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81.1(−5.0)</a:t>
              </a:r>
            </a:p>
          </p:txBody>
        </p:sp>
        <p:cxnSp>
          <p:nvCxnSpPr>
            <p:cNvPr id="153" name="직선 연결선 152"/>
            <p:cNvCxnSpPr/>
            <p:nvPr/>
          </p:nvCxnSpPr>
          <p:spPr>
            <a:xfrm>
              <a:off x="785786" y="3751696"/>
              <a:ext cx="6786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785786" y="4171088"/>
              <a:ext cx="6786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857224" y="5857892"/>
              <a:ext cx="67866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898124"/>
              </p:ext>
            </p:extLst>
          </p:nvPr>
        </p:nvGraphicFramePr>
        <p:xfrm>
          <a:off x="1990827" y="927893"/>
          <a:ext cx="4662280" cy="374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1" name="Graph" r:id="rId4" imgW="4091040" imgH="3150720" progId="Origin50.Graph">
                  <p:embed/>
                </p:oleObj>
              </mc:Choice>
              <mc:Fallback>
                <p:oleObj name="Graph" r:id="rId4" imgW="4091040" imgH="31507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827" y="927893"/>
                        <a:ext cx="4662280" cy="3748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8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Epsilon carbide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상태도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9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516134"/>
            <a:ext cx="392909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" name="TextBox 193"/>
          <p:cNvSpPr txBox="1"/>
          <p:nvPr/>
        </p:nvSpPr>
        <p:spPr>
          <a:xfrm>
            <a:off x="2357422" y="1016068"/>
            <a:ext cx="6655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altLang="ko-KR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l-GR" altLang="ko-KR" b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l-GR" altLang="ko-KR" b="1" dirty="0" smtClean="0">
                <a:latin typeface="Times New Roman" pitchFamily="18" charset="0"/>
                <a:cs typeface="Times New Roman" pitchFamily="18" charset="0"/>
              </a:rPr>
              <a:t>ε</a:t>
            </a:r>
            <a:endParaRPr lang="ko-KR" alt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046544" y="4516530"/>
            <a:ext cx="571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ko-KR" alt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428860" y="4373654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θ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2509534" y="4618909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θ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071670" y="3802150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133740" y="4553474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571868" y="251626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3581392" y="4302216"/>
            <a:ext cx="106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587572"/>
            <a:ext cx="3786214" cy="380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3" name="TextBox 202"/>
          <p:cNvSpPr txBox="1"/>
          <p:nvPr/>
        </p:nvSpPr>
        <p:spPr>
          <a:xfrm>
            <a:off x="6286512" y="4373654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θ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572132" y="4445092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θ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786446" y="3730712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6786578" y="3373522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 ε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286380" y="215907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4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endParaRPr lang="ko-KR" altLang="en-US" sz="1400" b="1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286512" y="1158944"/>
            <a:ext cx="6655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altLang="ko-KR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l-GR" altLang="ko-KR" b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l-GR" altLang="ko-KR" b="1" dirty="0" smtClean="0">
                <a:latin typeface="Times New Roman" pitchFamily="18" charset="0"/>
                <a:cs typeface="Times New Roman" pitchFamily="18" charset="0"/>
              </a:rPr>
              <a:t>ε</a:t>
            </a:r>
            <a:endParaRPr lang="ko-KR" alt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Silicon in Cementite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2925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계산 과정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2240364" y="4319514"/>
            <a:ext cx="830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CCFF"/>
                </a:solidFill>
                <a:latin typeface="+mj-ea"/>
                <a:ea typeface="+mj-ea"/>
                <a:cs typeface="Arial" pitchFamily="34" charset="0"/>
              </a:rPr>
              <a:t>Fe(8d)</a:t>
            </a:r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23886"/>
            <a:ext cx="385765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11"/>
          <p:cNvGrpSpPr/>
          <p:nvPr/>
        </p:nvGrpSpPr>
        <p:grpSpPr>
          <a:xfrm>
            <a:off x="5130626" y="1466762"/>
            <a:ext cx="3239112" cy="3769519"/>
            <a:chOff x="613794" y="1676400"/>
            <a:chExt cx="3239112" cy="3769519"/>
          </a:xfrm>
        </p:grpSpPr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613794" y="1752600"/>
              <a:ext cx="1643074" cy="363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Phase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Structure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Space Group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a  </a:t>
              </a:r>
            </a:p>
            <a:p>
              <a:pPr algn="ctr">
                <a:spcBef>
                  <a:spcPts val="32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b</a:t>
              </a:r>
            </a:p>
            <a:p>
              <a:pPr algn="ctr">
                <a:spcBef>
                  <a:spcPts val="32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c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endParaRPr lang="en-US" altLang="ko-KR" sz="1400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endParaRPr lang="en-US" altLang="ko-KR" sz="140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2095520" y="1752600"/>
              <a:ext cx="1757386" cy="3693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Cementite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O</a:t>
              </a: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rthorhombic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i="1" dirty="0" err="1">
                  <a:latin typeface="+mj-ea"/>
                  <a:ea typeface="+mj-ea"/>
                  <a:cs typeface="Arial" pitchFamily="34" charset="0"/>
                </a:rPr>
                <a:t>Pmna</a:t>
              </a:r>
              <a:endParaRPr lang="en-US" altLang="ko-KR" i="1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5.0896 Å (5.1281 Å)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6.7443 </a:t>
              </a: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Å (6.6512 Å)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4.5248 </a:t>
              </a: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Å (4.4623 Å)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685800" y="1676400"/>
              <a:ext cx="31242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66760" y="5105424"/>
              <a:ext cx="31432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5400000">
              <a:off x="-1037438" y="3381392"/>
              <a:ext cx="3428230" cy="19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5400000">
              <a:off x="453240" y="3390912"/>
              <a:ext cx="342902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5400000">
              <a:off x="2095917" y="3390515"/>
              <a:ext cx="3429024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1040188" y="5467290"/>
            <a:ext cx="38576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M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3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C, (Fe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11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M</a:t>
            </a:r>
            <a:r>
              <a:rPr lang="en-US" altLang="ko-KR" baseline="30000" dirty="0" smtClean="0">
                <a:latin typeface="+mj-ea"/>
                <a:ea typeface="+mj-ea"/>
                <a:cs typeface="Arial" pitchFamily="34" charset="0"/>
              </a:rPr>
              <a:t>4c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)C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4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, (Fe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11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M</a:t>
            </a:r>
            <a:r>
              <a:rPr lang="en-US" altLang="ko-KR" baseline="30000" dirty="0" smtClean="0">
                <a:latin typeface="+mj-ea"/>
                <a:ea typeface="+mj-ea"/>
                <a:cs typeface="Arial" pitchFamily="34" charset="0"/>
              </a:rPr>
              <a:t>8d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)C</a:t>
            </a:r>
            <a:r>
              <a:rPr lang="en-US" altLang="ko-KR" baseline="-25000" dirty="0" smtClean="0">
                <a:latin typeface="+mj-ea"/>
                <a:ea typeface="+mj-ea"/>
                <a:cs typeface="Arial" pitchFamily="34" charset="0"/>
              </a:rPr>
              <a:t>4</a:t>
            </a:r>
          </a:p>
          <a:p>
            <a:endParaRPr lang="en-US" altLang="ko-KR" baseline="-25000" dirty="0"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Silicon in Cementite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계산 결과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54"/>
          <p:cNvGrpSpPr/>
          <p:nvPr/>
        </p:nvGrpSpPr>
        <p:grpSpPr>
          <a:xfrm>
            <a:off x="642910" y="1052498"/>
            <a:ext cx="7350048" cy="4443434"/>
            <a:chOff x="642910" y="1052498"/>
            <a:chExt cx="7350048" cy="4443434"/>
          </a:xfrm>
        </p:grpSpPr>
        <p:grpSp>
          <p:nvGrpSpPr>
            <p:cNvPr id="6" name="그룹 38"/>
            <p:cNvGrpSpPr/>
            <p:nvPr/>
          </p:nvGrpSpPr>
          <p:grpSpPr>
            <a:xfrm>
              <a:off x="642910" y="4429132"/>
              <a:ext cx="3143272" cy="1066800"/>
              <a:chOff x="685800" y="3810000"/>
              <a:chExt cx="3962400" cy="1066800"/>
            </a:xfrm>
          </p:grpSpPr>
          <p:sp>
            <p:nvSpPr>
              <p:cNvPr id="33" name="Text Box 9"/>
              <p:cNvSpPr txBox="1">
                <a:spLocks noChangeArrowheads="1"/>
              </p:cNvSpPr>
              <p:nvPr/>
            </p:nvSpPr>
            <p:spPr bwMode="auto">
              <a:xfrm>
                <a:off x="2036618" y="3881438"/>
                <a:ext cx="11660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  <a:cs typeface="Arial" pitchFamily="34" charset="0"/>
                  </a:rPr>
                  <a:t>BCC Fe</a:t>
                </a:r>
              </a:p>
            </p:txBody>
          </p:sp>
          <p:sp>
            <p:nvSpPr>
              <p:cNvPr id="34" name="Text Box 10"/>
              <p:cNvSpPr txBox="1">
                <a:spLocks noChangeArrowheads="1"/>
              </p:cNvSpPr>
              <p:nvPr/>
            </p:nvSpPr>
            <p:spPr bwMode="auto">
              <a:xfrm>
                <a:off x="955964" y="4452942"/>
                <a:ext cx="163922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  <a:cs typeface="Arial" pitchFamily="34" charset="0"/>
                  </a:rPr>
                  <a:t>Graphite C</a:t>
                </a: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2847109" y="4452942"/>
                <a:ext cx="17685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  <a:cs typeface="Arial" pitchFamily="34" charset="0"/>
                  </a:rPr>
                  <a:t>Diamond Si</a:t>
                </a:r>
              </a:p>
            </p:txBody>
          </p:sp>
          <p:sp>
            <p:nvSpPr>
              <p:cNvPr id="36" name="Line 12"/>
              <p:cNvSpPr>
                <a:spLocks noChangeShapeType="1"/>
              </p:cNvSpPr>
              <p:nvPr/>
            </p:nvSpPr>
            <p:spPr bwMode="auto">
              <a:xfrm>
                <a:off x="685800" y="3810000"/>
                <a:ext cx="396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>
                <a:off x="685800" y="4343400"/>
                <a:ext cx="396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685800" y="4876800"/>
                <a:ext cx="396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>
                <a:off x="685800" y="3810000"/>
                <a:ext cx="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4648200" y="3810000"/>
                <a:ext cx="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41" name="Line 17"/>
              <p:cNvSpPr>
                <a:spLocks noChangeShapeType="1"/>
              </p:cNvSpPr>
              <p:nvPr/>
            </p:nvSpPr>
            <p:spPr bwMode="auto">
              <a:xfrm>
                <a:off x="2638425" y="4343400"/>
                <a:ext cx="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7" name="Text Box 20"/>
            <p:cNvSpPr txBox="1">
              <a:spLocks noChangeArrowheads="1"/>
            </p:cNvSpPr>
            <p:nvPr/>
          </p:nvSpPr>
          <p:spPr bwMode="auto">
            <a:xfrm>
              <a:off x="5194294" y="2657478"/>
              <a:ext cx="6543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Fe</a:t>
              </a:r>
              <a:r>
                <a:rPr lang="en-US" altLang="ko-KR" baseline="-25000" dirty="0">
                  <a:latin typeface="+mj-ea"/>
                  <a:ea typeface="+mj-ea"/>
                  <a:cs typeface="Arial" pitchFamily="34" charset="0"/>
                </a:rPr>
                <a:t>3</a:t>
              </a:r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C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4929190" y="3124200"/>
              <a:ext cx="14622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Arial" pitchFamily="34" charset="0"/>
                </a:rPr>
                <a:t>Diamond </a:t>
              </a:r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Si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9" name="Line 22"/>
            <p:cNvSpPr>
              <a:spLocks noChangeShapeType="1"/>
            </p:cNvSpPr>
            <p:nvPr/>
          </p:nvSpPr>
          <p:spPr bwMode="auto">
            <a:xfrm>
              <a:off x="4557706" y="348139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>
              <a:off x="4557706" y="310039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4557706" y="264319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4557706" y="264319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3" name="Line 26"/>
            <p:cNvSpPr>
              <a:spLocks noChangeShapeType="1"/>
            </p:cNvSpPr>
            <p:nvPr/>
          </p:nvSpPr>
          <p:spPr bwMode="auto">
            <a:xfrm>
              <a:off x="6691306" y="264319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grpSp>
          <p:nvGrpSpPr>
            <p:cNvPr id="14" name="그룹 39"/>
            <p:cNvGrpSpPr/>
            <p:nvPr/>
          </p:nvGrpSpPr>
          <p:grpSpPr>
            <a:xfrm>
              <a:off x="4572000" y="1052498"/>
              <a:ext cx="2133600" cy="840820"/>
              <a:chOff x="5486400" y="1447800"/>
              <a:chExt cx="2133600" cy="840820"/>
            </a:xfrm>
          </p:grpSpPr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5867400" y="1447800"/>
                <a:ext cx="132440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atin typeface="+mj-ea"/>
                    <a:ea typeface="+mj-ea"/>
                    <a:cs typeface="Arial" pitchFamily="34" charset="0"/>
                  </a:rPr>
                  <a:t>(Fe</a:t>
                </a:r>
                <a:r>
                  <a:rPr lang="en-US" altLang="ko-KR" baseline="-25000" dirty="0" smtClean="0">
                    <a:latin typeface="+mj-ea"/>
                    <a:ea typeface="+mj-ea"/>
                    <a:cs typeface="Arial" pitchFamily="34" charset="0"/>
                  </a:rPr>
                  <a:t>11</a:t>
                </a:r>
                <a:r>
                  <a:rPr lang="en-US" altLang="ko-KR" dirty="0" smtClean="0">
                    <a:latin typeface="+mj-ea"/>
                    <a:ea typeface="+mj-ea"/>
                    <a:cs typeface="Arial" pitchFamily="34" charset="0"/>
                  </a:rPr>
                  <a:t>Si</a:t>
                </a:r>
                <a:r>
                  <a:rPr lang="en-US" altLang="ko-KR" baseline="30000" dirty="0" smtClean="0">
                    <a:latin typeface="+mj-ea"/>
                    <a:ea typeface="+mj-ea"/>
                    <a:cs typeface="Arial" pitchFamily="34" charset="0"/>
                  </a:rPr>
                  <a:t>8d</a:t>
                </a:r>
                <a:r>
                  <a:rPr lang="en-US" altLang="ko-KR" dirty="0" smtClean="0">
                    <a:latin typeface="+mj-ea"/>
                    <a:ea typeface="+mj-ea"/>
                    <a:cs typeface="Arial" pitchFamily="34" charset="0"/>
                  </a:rPr>
                  <a:t>)C</a:t>
                </a:r>
                <a:r>
                  <a:rPr lang="en-US" altLang="ko-KR" baseline="-25000" dirty="0" smtClean="0">
                    <a:latin typeface="+mj-ea"/>
                    <a:ea typeface="+mj-ea"/>
                    <a:cs typeface="Arial" pitchFamily="34" charset="0"/>
                  </a:rPr>
                  <a:t>4</a:t>
                </a:r>
                <a:endParaRPr lang="en-US" altLang="ko-KR" baseline="-25000" dirty="0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7" name="Text Box 19"/>
              <p:cNvSpPr txBox="1">
                <a:spLocks noChangeArrowheads="1"/>
              </p:cNvSpPr>
              <p:nvPr/>
            </p:nvSpPr>
            <p:spPr bwMode="auto">
              <a:xfrm>
                <a:off x="6084693" y="1919288"/>
                <a:ext cx="9249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  <a:cs typeface="Arial" pitchFamily="34" charset="0"/>
                  </a:rPr>
                  <a:t>BCC </a:t>
                </a:r>
                <a:r>
                  <a:rPr lang="en-US" altLang="ko-KR" dirty="0" smtClean="0">
                    <a:latin typeface="+mj-ea"/>
                    <a:ea typeface="+mj-ea"/>
                    <a:cs typeface="Arial" pitchFamily="34" charset="0"/>
                  </a:rPr>
                  <a:t>Fe</a:t>
                </a:r>
                <a:endParaRPr lang="en-US" altLang="ko-KR" dirty="0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5486400" y="2286000"/>
                <a:ext cx="2133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5486400" y="1905000"/>
                <a:ext cx="2133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5486400" y="1447800"/>
                <a:ext cx="2133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5486400" y="1447800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7620000" y="1447800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 flipV="1">
              <a:off x="3786182" y="1624002"/>
              <a:ext cx="714380" cy="33575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6" name="Line 33"/>
            <p:cNvSpPr>
              <a:spLocks noChangeShapeType="1"/>
            </p:cNvSpPr>
            <p:nvPr/>
          </p:nvSpPr>
          <p:spPr bwMode="auto">
            <a:xfrm flipV="1">
              <a:off x="3786182" y="3124200"/>
              <a:ext cx="695324" cy="1876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ko-KR" altLang="en-US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7" name="Text Box 38"/>
            <p:cNvSpPr txBox="1">
              <a:spLocks noChangeArrowheads="1"/>
            </p:cNvSpPr>
            <p:nvPr/>
          </p:nvSpPr>
          <p:spPr bwMode="auto">
            <a:xfrm>
              <a:off x="6215074" y="2071678"/>
              <a:ext cx="7200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37 kJ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rot="5400000">
              <a:off x="6089618" y="2229491"/>
              <a:ext cx="1643074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38"/>
            <p:cNvSpPr txBox="1">
              <a:spLocks noChangeArrowheads="1"/>
            </p:cNvSpPr>
            <p:nvPr/>
          </p:nvSpPr>
          <p:spPr bwMode="auto">
            <a:xfrm>
              <a:off x="6217557" y="4000504"/>
              <a:ext cx="7200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86 kJ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5943109" y="4032590"/>
              <a:ext cx="1928826" cy="726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789061" y="1428736"/>
              <a:ext cx="92869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789061" y="3070222"/>
              <a:ext cx="28575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789061" y="5000636"/>
              <a:ext cx="92869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rot="5400000">
              <a:off x="5431739" y="3214686"/>
              <a:ext cx="35719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 Box 38"/>
            <p:cNvSpPr txBox="1">
              <a:spLocks noChangeArrowheads="1"/>
            </p:cNvSpPr>
            <p:nvPr/>
          </p:nvSpPr>
          <p:spPr bwMode="auto">
            <a:xfrm>
              <a:off x="7146251" y="2845354"/>
              <a:ext cx="8467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+mj-ea"/>
                  <a:ea typeface="+mj-ea"/>
                  <a:cs typeface="Arial" pitchFamily="34" charset="0"/>
                </a:rPr>
                <a:t>123 kJ</a:t>
              </a:r>
              <a:endParaRPr lang="en-US" altLang="ko-KR" dirty="0"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785918" y="5715016"/>
            <a:ext cx="539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 smtClean="0">
                <a:latin typeface="+mj-ea"/>
                <a:ea typeface="+mj-ea"/>
                <a:cs typeface="Arial" pitchFamily="34" charset="0"/>
              </a:rPr>
              <a:t>Δ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 E = E(</a:t>
            </a:r>
            <a:r>
              <a:rPr lang="en-US" altLang="ko-KR" dirty="0" err="1" smtClean="0">
                <a:latin typeface="+mj-ea"/>
                <a:ea typeface="+mj-ea"/>
                <a:cs typeface="Arial" pitchFamily="34" charset="0"/>
              </a:rPr>
              <a:t>Fe</a:t>
            </a:r>
            <a:r>
              <a:rPr lang="en-US" altLang="ko-KR" baseline="-25000" dirty="0" err="1" smtClean="0">
                <a:latin typeface="+mj-ea"/>
                <a:ea typeface="+mj-ea"/>
                <a:cs typeface="Arial" pitchFamily="34" charset="0"/>
              </a:rPr>
              <a:t>m</a:t>
            </a:r>
            <a:r>
              <a:rPr lang="en-US" altLang="ko-KR" dirty="0" err="1" smtClean="0">
                <a:latin typeface="+mj-ea"/>
                <a:ea typeface="+mj-ea"/>
                <a:cs typeface="Arial" pitchFamily="34" charset="0"/>
              </a:rPr>
              <a:t>X</a:t>
            </a:r>
            <a:r>
              <a:rPr lang="en-US" altLang="ko-KR" baseline="-25000" dirty="0" err="1" smtClean="0">
                <a:latin typeface="+mj-ea"/>
                <a:ea typeface="+mj-ea"/>
                <a:cs typeface="Arial" pitchFamily="34" charset="0"/>
              </a:rPr>
              <a:t>n</a:t>
            </a:r>
            <a:r>
              <a:rPr lang="en-US" altLang="ko-KR" dirty="0" err="1" smtClean="0">
                <a:latin typeface="+mj-ea"/>
                <a:ea typeface="+mj-ea"/>
                <a:cs typeface="Arial" pitchFamily="34" charset="0"/>
              </a:rPr>
              <a:t>C</a:t>
            </a:r>
            <a:r>
              <a:rPr lang="en-US" altLang="ko-KR" baseline="-25000" dirty="0" err="1" smtClean="0">
                <a:latin typeface="+mj-ea"/>
                <a:ea typeface="+mj-ea"/>
                <a:cs typeface="Arial" pitchFamily="34" charset="0"/>
              </a:rPr>
              <a:t>l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) − </a:t>
            </a:r>
            <a:r>
              <a:rPr lang="en-US" altLang="ko-KR" dirty="0" err="1" smtClean="0">
                <a:latin typeface="+mj-ea"/>
                <a:ea typeface="+mj-ea"/>
                <a:cs typeface="Arial" pitchFamily="34" charset="0"/>
              </a:rPr>
              <a:t>mⅹE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(Fe) − </a:t>
            </a:r>
            <a:r>
              <a:rPr lang="en-US" altLang="ko-KR" dirty="0" err="1" smtClean="0">
                <a:latin typeface="+mj-ea"/>
                <a:ea typeface="+mj-ea"/>
                <a:cs typeface="Arial" pitchFamily="34" charset="0"/>
              </a:rPr>
              <a:t>nⅹE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(X) − </a:t>
            </a:r>
            <a:r>
              <a:rPr lang="en-US" altLang="ko-KR" dirty="0" err="1" smtClean="0">
                <a:latin typeface="+mj-ea"/>
                <a:ea typeface="+mj-ea"/>
                <a:cs typeface="Arial" pitchFamily="34" charset="0"/>
              </a:rPr>
              <a:t>lⅹE</a:t>
            </a:r>
            <a:r>
              <a:rPr lang="en-US" altLang="ko-KR" dirty="0" smtClean="0">
                <a:latin typeface="+mj-ea"/>
                <a:ea typeface="+mj-ea"/>
                <a:cs typeface="Arial" pitchFamily="34" charset="0"/>
              </a:rPr>
              <a:t>(C)</a:t>
            </a:r>
            <a:endParaRPr lang="ko-KR" altLang="en-US" dirty="0"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Silicon in Cementite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323528" y="767593"/>
            <a:ext cx="8379859" cy="32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▣ </a:t>
            </a:r>
            <a:r>
              <a:rPr lang="ko-KR" altLang="en-US" sz="1600" b="1" noProof="1" smtClean="0">
                <a:solidFill>
                  <a:srgbClr val="0000CC"/>
                </a:solidFill>
                <a:latin typeface="Calibri" pitchFamily="34" charset="0"/>
                <a:cs typeface="Times New Roman" panose="02020603050405020304" pitchFamily="18" charset="0"/>
              </a:rPr>
              <a:t>계산 결과</a:t>
            </a:r>
            <a:endParaRPr lang="en-US" altLang="ko-KR" sz="1600" b="1" noProof="1" smtClean="0">
              <a:solidFill>
                <a:srgbClr val="0000CC"/>
              </a:solidFill>
              <a:latin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06400"/>
            <a:ext cx="5855029" cy="259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00264"/>
            <a:ext cx="5804361" cy="260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31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Good Model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560" y="1113125"/>
            <a:ext cx="8136904" cy="30008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적은 수의 임의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parameter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a large class of observation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서술 가능해야 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증명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or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반증 가능한 예측을 가능토록 해야 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 ) crystallographic theory of 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martensite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(habit plane, orientation relationship, shape deformation of 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martensite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Linear model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경우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input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 만큼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parameter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필요로 하기 때문에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not good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 Neural network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역시 마찬가지이나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physical model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이 없는 경우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linear model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에 비해 많은 장점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467544" y="769390"/>
            <a:ext cx="815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smtClean="0">
                <a:latin typeface="Times New Roman" pitchFamily="18" charset="0"/>
              </a:rPr>
              <a:t>H. K. D. H. </a:t>
            </a:r>
            <a:r>
              <a:rPr kumimoji="0" lang="en-US" altLang="ko-KR" sz="1400" dirty="0" err="1" smtClean="0">
                <a:latin typeface="Times New Roman" pitchFamily="18" charset="0"/>
              </a:rPr>
              <a:t>Bhadeshia</a:t>
            </a:r>
            <a:r>
              <a:rPr kumimoji="0"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i="1" dirty="0" smtClean="0">
                <a:latin typeface="Times New Roman" pitchFamily="18" charset="0"/>
              </a:rPr>
              <a:t>ISIJ Inter</a:t>
            </a:r>
            <a:r>
              <a:rPr kumimoji="0"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b="1" dirty="0" smtClean="0">
                <a:latin typeface="Times New Roman" pitchFamily="18" charset="0"/>
              </a:rPr>
              <a:t>39</a:t>
            </a:r>
            <a:r>
              <a:rPr kumimoji="0" lang="en-US" altLang="ko-KR" sz="1400" dirty="0" smtClean="0">
                <a:latin typeface="Times New Roman" pitchFamily="18" charset="0"/>
              </a:rPr>
              <a:t> (1999)</a:t>
            </a:r>
            <a:endParaRPr kumimoji="0" lang="en-US" altLang="ko-KR" sz="1400" dirty="0">
              <a:latin typeface="Times New Roman" pitchFamily="18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93096"/>
            <a:ext cx="2329382" cy="219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544428" y="1092100"/>
            <a:ext cx="3348372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이러한 조건을 확인하기 위해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 : Training data, Validation data, Test data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구분 필요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66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Good Model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980728"/>
            <a:ext cx="8136904" cy="36471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기존 데이터의 정리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노하우들 모임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역함수 관계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(creep strength)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비어 있는 영역의 데이터 유추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 분석을 통한 유의미한 인자 도출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패턴 인식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à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확인 결과 기존 모델과 일치할 경우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모델 신뢰성 향상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à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기존 모델과 불일치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모델 업데이트를 통한 성능 향상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7.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새로운 물리적 경향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이론 제시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8.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장시간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위험한 실험 대체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 Virtual experiment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04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Neural Network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69941"/>
              </p:ext>
            </p:extLst>
          </p:nvPr>
        </p:nvGraphicFramePr>
        <p:xfrm>
          <a:off x="611560" y="1196753"/>
          <a:ext cx="4392488" cy="4464495"/>
        </p:xfrm>
        <a:graphic>
          <a:graphicData uri="http://schemas.openxmlformats.org/drawingml/2006/table">
            <a:tbl>
              <a:tblPr/>
              <a:tblGrid>
                <a:gridCol w="2002654"/>
                <a:gridCol w="2389834"/>
              </a:tblGrid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Property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Relevance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Yield Strength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All structural application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Ultimate tensile strength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All structural application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YS/UTS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Tolerance to plastic overload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Elongation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Related to YS and UTS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Non-uniform elongation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Related to inclusions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Toughness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Tolerance to defects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Fatigue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Cyclic loading, life assessments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Stress corrosion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Slow corrosion &amp; cracking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Creep strength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High temperature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Creep ductility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Safe design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Creep-fatigue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Fatigue at creep temperatures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Elastic modulus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Deflections, stored energy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Thermal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expansivity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Thermal fatigue/stress/shock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Hardness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Tribological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properties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6922824" y="4869160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</a:t>
            </a:r>
            <a:r>
              <a:rPr lang="en-US" altLang="ko-KR" sz="1200" dirty="0" smtClean="0"/>
              <a:t>S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5436096" y="993392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Texture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380312" y="1340768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Phase fraction</a:t>
            </a:r>
            <a:endParaRPr lang="ko-KR" altLang="en-US" sz="1200" dirty="0"/>
          </a:p>
        </p:txBody>
      </p:sp>
      <p:sp>
        <p:nvSpPr>
          <p:cNvPr id="10" name="타원 9"/>
          <p:cNvSpPr/>
          <p:nvPr/>
        </p:nvSpPr>
        <p:spPr>
          <a:xfrm>
            <a:off x="5521452" y="2527423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Composition</a:t>
            </a:r>
            <a:endParaRPr lang="ko-KR" altLang="en-US" sz="1200" dirty="0"/>
          </a:p>
        </p:txBody>
      </p:sp>
      <p:sp>
        <p:nvSpPr>
          <p:cNvPr id="11" name="타원 10"/>
          <p:cNvSpPr/>
          <p:nvPr/>
        </p:nvSpPr>
        <p:spPr>
          <a:xfrm>
            <a:off x="7417556" y="2420888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Specimen size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5521452" y="3429000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Specimen shape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7342049" y="3228876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Segregation</a:t>
            </a:r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5953704" y="1713472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Grain size distribution</a:t>
            </a:r>
            <a:endParaRPr lang="ko-KR" altLang="en-US" sz="1200" dirty="0"/>
          </a:p>
        </p:txBody>
      </p:sp>
      <p:sp>
        <p:nvSpPr>
          <p:cNvPr id="16" name="타원 15"/>
          <p:cNvSpPr/>
          <p:nvPr/>
        </p:nvSpPr>
        <p:spPr>
          <a:xfrm>
            <a:off x="7047892" y="620688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Particle distribution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12218" y="5805264"/>
            <a:ext cx="81369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곡선을 일부분 잘라서 봤을 때 선형이 가능한 것처럼 부분에서만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linear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분석 가능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다른 물리 요소가 반영되는 경우 모델에서 벗어남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영역별로 새로운 모델 필요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통합 모델 불가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67544" y="769390"/>
            <a:ext cx="815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buClr>
                <a:schemeClr val="tx1"/>
              </a:buClr>
              <a:buSzPts val="1200"/>
              <a:buFont typeface="Times New Roman" pitchFamily="18" charset="0"/>
              <a:buNone/>
            </a:pPr>
            <a:r>
              <a:rPr kumimoji="0" lang="en-US" altLang="ko-KR" sz="1400" dirty="0" smtClean="0">
                <a:latin typeface="Times New Roman" pitchFamily="18" charset="0"/>
              </a:rPr>
              <a:t>H. K. D. H. </a:t>
            </a:r>
            <a:r>
              <a:rPr kumimoji="0" lang="en-US" altLang="ko-KR" sz="1400" dirty="0" err="1" smtClean="0">
                <a:latin typeface="Times New Roman" pitchFamily="18" charset="0"/>
              </a:rPr>
              <a:t>Bhadeshia</a:t>
            </a:r>
            <a:r>
              <a:rPr kumimoji="0"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i="1" dirty="0" smtClean="0">
                <a:latin typeface="Times New Roman" pitchFamily="18" charset="0"/>
              </a:rPr>
              <a:t>ISIJ Inter</a:t>
            </a:r>
            <a:r>
              <a:rPr kumimoji="0" lang="en-US" altLang="ko-KR" sz="1400" dirty="0" smtClean="0">
                <a:latin typeface="Times New Roman" pitchFamily="18" charset="0"/>
              </a:rPr>
              <a:t>, </a:t>
            </a:r>
            <a:r>
              <a:rPr kumimoji="0" lang="en-US" altLang="ko-KR" sz="1400" b="1" dirty="0" smtClean="0">
                <a:latin typeface="Times New Roman" pitchFamily="18" charset="0"/>
              </a:rPr>
              <a:t>39</a:t>
            </a:r>
            <a:r>
              <a:rPr kumimoji="0" lang="en-US" altLang="ko-KR" sz="1400" dirty="0" smtClean="0">
                <a:latin typeface="Times New Roman" pitchFamily="18" charset="0"/>
              </a:rPr>
              <a:t> (1999)</a:t>
            </a:r>
            <a:endParaRPr kumimoji="0" lang="en-US" altLang="ko-KR" sz="1400" dirty="0">
              <a:latin typeface="Times New Roman" pitchFamily="18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76256" y="3948956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Specimen direction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5308881" y="4446240"/>
            <a:ext cx="16117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Measurement</a:t>
            </a:r>
          </a:p>
          <a:p>
            <a:pPr algn="ctr"/>
            <a:r>
              <a:rPr lang="en-US" altLang="ko-KR" sz="1200" dirty="0" smtClean="0"/>
              <a:t>error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59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39552" y="64876"/>
            <a:ext cx="5904656" cy="576064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Neural Network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03759-B688-484D-9832-F00424944AF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836712"/>
            <a:ext cx="8136904" cy="42934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향상된 고급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regression, classification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1.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이메일에서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스팸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 여부 처리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사진에서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추출하는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image processing (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자동차 번호판 인식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3. Facebook timeline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추천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번역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5.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유의어 검색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6.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신용카드 이상 사용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7. X-ray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사진에서 악성 종양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vs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양성 종양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8.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주식 패턴 분석을 통한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buy, sell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9.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지진 패턴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10.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창작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음악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그림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소설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논문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?)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?.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로또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 번호 패턴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수학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(linear algebra, optimization, statistics, probabilities) +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프로그래밍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+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anose="05000000000000000000" pitchFamily="2" charset="2"/>
              </a:rPr>
              <a:t>활용지식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97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2964</Words>
  <Application>Microsoft Office PowerPoint</Application>
  <PresentationFormat>화면 슬라이드 쇼(4:3)</PresentationFormat>
  <Paragraphs>904</Paragraphs>
  <Slides>56</Slides>
  <Notes>55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1_Office 테마</vt:lpstr>
      <vt:lpstr>Equation</vt:lpstr>
      <vt:lpstr>Graph</vt:lpstr>
      <vt:lpstr>연구 계획</vt:lpstr>
      <vt:lpstr>이론 탐색</vt:lpstr>
      <vt:lpstr>전산 재료 과학</vt:lpstr>
      <vt:lpstr>전산 재료 방법</vt:lpstr>
      <vt:lpstr>Computational Modeling</vt:lpstr>
      <vt:lpstr>Good Model</vt:lpstr>
      <vt:lpstr>Good Model</vt:lpstr>
      <vt:lpstr>Neural Network </vt:lpstr>
      <vt:lpstr>Neural Network </vt:lpstr>
      <vt:lpstr>History</vt:lpstr>
      <vt:lpstr>Neural Network</vt:lpstr>
      <vt:lpstr>Regression</vt:lpstr>
      <vt:lpstr>History</vt:lpstr>
      <vt:lpstr>History</vt:lpstr>
      <vt:lpstr>History</vt:lpstr>
      <vt:lpstr>Example</vt:lpstr>
      <vt:lpstr>Example</vt:lpstr>
      <vt:lpstr>Example</vt:lpstr>
      <vt:lpstr>Example</vt:lpstr>
      <vt:lpstr>제일원리</vt:lpstr>
      <vt:lpstr>제일원리</vt:lpstr>
      <vt:lpstr>제일원리</vt:lpstr>
      <vt:lpstr>제일원리</vt:lpstr>
      <vt:lpstr>제일원리</vt:lpstr>
      <vt:lpstr>제일원리</vt:lpstr>
      <vt:lpstr>제일원리</vt:lpstr>
      <vt:lpstr>제일원리</vt:lpstr>
      <vt:lpstr>제일원리</vt:lpstr>
      <vt:lpstr>제일원리</vt:lpstr>
      <vt:lpstr>Silicon in Cementite</vt:lpstr>
      <vt:lpstr>Silicon in Cementite</vt:lpstr>
      <vt:lpstr>Epsilon carbide</vt:lpstr>
      <vt:lpstr>Epsilon carbide</vt:lpstr>
      <vt:lpstr>(Ti,Mo)C in ferrite</vt:lpstr>
      <vt:lpstr>(Ti,Mo)C in ferrite</vt:lpstr>
      <vt:lpstr>Carbon solubility in ferrite</vt:lpstr>
      <vt:lpstr>Carbon solubility in ferrite</vt:lpstr>
      <vt:lpstr>제일원리</vt:lpstr>
      <vt:lpstr>계획</vt:lpstr>
      <vt:lpstr>APPENDIX</vt:lpstr>
      <vt:lpstr>제일원리</vt:lpstr>
      <vt:lpstr>계획</vt:lpstr>
      <vt:lpstr>제일원리</vt:lpstr>
      <vt:lpstr>제일원리</vt:lpstr>
      <vt:lpstr>제일원리</vt:lpstr>
      <vt:lpstr>제일원리</vt:lpstr>
      <vt:lpstr>전산 재료 방법</vt:lpstr>
      <vt:lpstr>전산 재료 과학</vt:lpstr>
      <vt:lpstr>전산모사</vt:lpstr>
      <vt:lpstr>제일원리</vt:lpstr>
      <vt:lpstr>제일원리</vt:lpstr>
      <vt:lpstr>Epsilon carbide</vt:lpstr>
      <vt:lpstr>Epsilon carbide</vt:lpstr>
      <vt:lpstr>Silicon in Cementite</vt:lpstr>
      <vt:lpstr>Silicon in Cementite</vt:lpstr>
      <vt:lpstr>Silicon in Cementite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Double bainite</dc:title>
  <dc:creator>Microsoft Corporation</dc:creator>
  <cp:lastModifiedBy>User</cp:lastModifiedBy>
  <cp:revision>280</cp:revision>
  <dcterms:created xsi:type="dcterms:W3CDTF">2006-10-05T04:04:58Z</dcterms:created>
  <dcterms:modified xsi:type="dcterms:W3CDTF">2016-06-20T08:16:25Z</dcterms:modified>
</cp:coreProperties>
</file>